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37"/>
  </p:notesMasterIdLst>
  <p:handoutMasterIdLst>
    <p:handoutMasterId r:id="rId38"/>
  </p:handoutMasterIdLst>
  <p:sldIdLst>
    <p:sldId id="320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462" r:id="rId11"/>
    <p:sldId id="334" r:id="rId12"/>
    <p:sldId id="352" r:id="rId13"/>
    <p:sldId id="335" r:id="rId14"/>
    <p:sldId id="336" r:id="rId15"/>
    <p:sldId id="337" r:id="rId16"/>
    <p:sldId id="463" r:id="rId17"/>
    <p:sldId id="339" r:id="rId18"/>
    <p:sldId id="340" r:id="rId19"/>
    <p:sldId id="341" r:id="rId20"/>
    <p:sldId id="342" r:id="rId21"/>
    <p:sldId id="343" r:id="rId22"/>
    <p:sldId id="344" r:id="rId23"/>
    <p:sldId id="345" r:id="rId24"/>
    <p:sldId id="346" r:id="rId25"/>
    <p:sldId id="464" r:id="rId26"/>
    <p:sldId id="347" r:id="rId27"/>
    <p:sldId id="348" r:id="rId28"/>
    <p:sldId id="465" r:id="rId29"/>
    <p:sldId id="349" r:id="rId30"/>
    <p:sldId id="466" r:id="rId31"/>
    <p:sldId id="467" r:id="rId32"/>
    <p:sldId id="353" r:id="rId33"/>
    <p:sldId id="468" r:id="rId34"/>
    <p:sldId id="460" r:id="rId35"/>
    <p:sldId id="461" r:id="rId36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500" kern="1200">
        <a:solidFill>
          <a:srgbClr val="EBFFC2"/>
        </a:solidFill>
        <a:latin typeface="Corbe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500" kern="1200">
        <a:solidFill>
          <a:srgbClr val="EBFFC2"/>
        </a:solidFill>
        <a:latin typeface="Corbe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500" kern="1200">
        <a:solidFill>
          <a:srgbClr val="EBFFC2"/>
        </a:solidFill>
        <a:latin typeface="Corbe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500" kern="1200">
        <a:solidFill>
          <a:srgbClr val="EBFFC2"/>
        </a:solidFill>
        <a:latin typeface="Corbe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500" kern="1200">
        <a:solidFill>
          <a:srgbClr val="EBFFC2"/>
        </a:solidFill>
        <a:latin typeface="Corbel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rgbClr val="EBFFC2"/>
        </a:solidFill>
        <a:latin typeface="Corbel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rgbClr val="EBFFC2"/>
        </a:solidFill>
        <a:latin typeface="Corbel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rgbClr val="EBFFC2"/>
        </a:solidFill>
        <a:latin typeface="Corbel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rgbClr val="EBFFC2"/>
        </a:solidFill>
        <a:latin typeface="Corbe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FFC8"/>
    <a:srgbClr val="FAF7C8"/>
    <a:srgbClr val="FAF8C8"/>
    <a:srgbClr val="F5FFC2"/>
    <a:srgbClr val="EBFFD2"/>
    <a:srgbClr val="EBFFDC"/>
    <a:srgbClr val="FAF8BE"/>
    <a:srgbClr val="FAF8D2"/>
    <a:srgbClr val="8CF4F2"/>
    <a:srgbClr val="A4F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53" autoAdjust="0"/>
    <p:restoredTop sz="94660" autoAdjust="0"/>
  </p:normalViewPr>
  <p:slideViewPr>
    <p:cSldViewPr>
      <p:cViewPr>
        <p:scale>
          <a:sx n="90" d="100"/>
          <a:sy n="90" d="100"/>
        </p:scale>
        <p:origin x="-8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998" y="-84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6" tIns="46219" rIns="92436" bIns="46219" numCol="1" anchor="t" anchorCtr="0" compatLnSpc="1">
            <a:prstTxWarp prst="textNoShape">
              <a:avLst/>
            </a:prstTxWarp>
          </a:bodyPr>
          <a:lstStyle>
            <a:lvl1pPr defTabSz="923925">
              <a:defRPr sz="12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6" tIns="46219" rIns="92436" bIns="46219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fld id="{3BF7C7B5-275F-4D1F-9AB4-9255447DBC73}" type="datetimeFigureOut">
              <a:rPr lang="en-US"/>
              <a:pPr/>
              <a:t>2/14/2011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6" tIns="46219" rIns="92436" bIns="46219" numCol="1" anchor="b" anchorCtr="0" compatLnSpc="1">
            <a:prstTxWarp prst="textNoShape">
              <a:avLst/>
            </a:prstTxWarp>
          </a:bodyPr>
          <a:lstStyle>
            <a:lvl1pPr defTabSz="923925">
              <a:defRPr sz="12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6" tIns="46219" rIns="92436" bIns="46219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fld id="{3DADE544-1278-4EDA-8870-0A169B9A6D6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908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6" tIns="46219" rIns="92436" bIns="46219" numCol="1" anchor="t" anchorCtr="0" compatLnSpc="1">
            <a:prstTxWarp prst="textNoShape">
              <a:avLst/>
            </a:prstTxWarp>
          </a:bodyPr>
          <a:lstStyle>
            <a:lvl1pPr defTabSz="923925">
              <a:defRPr sz="12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6" tIns="46219" rIns="92436" bIns="46219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fld id="{9B46F231-FB2B-4655-A644-E2477325E686}" type="datetimeFigureOut">
              <a:rPr lang="en-US"/>
              <a:pPr/>
              <a:t>2/14/2011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7388" y="4416425"/>
            <a:ext cx="5507037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6" tIns="46219" rIns="92436" bIns="462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6" tIns="46219" rIns="92436" bIns="46219" numCol="1" anchor="b" anchorCtr="0" compatLnSpc="1">
            <a:prstTxWarp prst="textNoShape">
              <a:avLst/>
            </a:prstTxWarp>
          </a:bodyPr>
          <a:lstStyle>
            <a:lvl1pPr defTabSz="923925">
              <a:defRPr sz="12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6" tIns="46219" rIns="92436" bIns="46219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fld id="{6FB4F6EA-423E-42DF-9292-215E7D886C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8859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*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07/16/96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CF989F-2540-4A1F-95BB-19F8DB837FED}" type="slidenum">
              <a:rPr lang="en-US"/>
              <a:pPr/>
              <a:t>15</a:t>
            </a:fld>
            <a:r>
              <a:rPr lang="en-US" dirty="0"/>
              <a:t>##</a:t>
            </a:r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lerik.com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lerik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8"/>
          <p:cNvSpPr>
            <a:spLocks noGrp="1"/>
          </p:cNvSpPr>
          <p:nvPr>
            <p:ph type="ctrTitle" hasCustomPrompt="1"/>
          </p:nvPr>
        </p:nvSpPr>
        <p:spPr>
          <a:xfrm>
            <a:off x="457200" y="1524000"/>
            <a:ext cx="8229600" cy="1524000"/>
          </a:xfrm>
          <a:prstGeom prst="rect">
            <a:avLst/>
          </a:prstGeom>
        </p:spPr>
        <p:txBody>
          <a:bodyPr tIns="0" bIns="0" anchor="b" anchorCtr="0"/>
          <a:lstStyle>
            <a:lvl1pPr algn="r">
              <a:lnSpc>
                <a:spcPts val="5400"/>
              </a:lnSpc>
              <a:defRPr sz="5400" cap="none" baseline="0">
                <a:solidFill>
                  <a:srgbClr val="D4FF5B"/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0000" endPos="50000" dist="12700" dir="5400000" sy="-100000" algn="bl" rotWithShape="0"/>
                </a:effectLst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7" name="Subtitle 16"/>
          <p:cNvSpPr>
            <a:spLocks noGrp="1"/>
          </p:cNvSpPr>
          <p:nvPr>
            <p:ph type="subTitle" idx="1" hasCustomPrompt="1"/>
          </p:nvPr>
        </p:nvSpPr>
        <p:spPr>
          <a:xfrm>
            <a:off x="457200" y="3240880"/>
            <a:ext cx="8229600" cy="569120"/>
          </a:xfrm>
          <a:prstGeom prst="rect">
            <a:avLst/>
          </a:prstGeom>
        </p:spPr>
        <p:txBody>
          <a:bodyPr lIns="90000" tIns="0" rIns="90000" bIns="0" anchor="ctr" anchorCtr="0"/>
          <a:lstStyle>
            <a:lvl1pPr marL="0" indent="0" algn="r">
              <a:buNone/>
              <a:defRPr sz="2800">
                <a:solidFill>
                  <a:srgbClr val="FAF8C8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Presentation Subtitle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667000" y="4114800"/>
            <a:ext cx="6248400" cy="0"/>
          </a:xfrm>
          <a:prstGeom prst="line">
            <a:avLst/>
          </a:prstGeom>
          <a:ln w="38100" cap="rnd">
            <a:solidFill>
              <a:schemeClr val="accent5">
                <a:lumMod val="20000"/>
                <a:lumOff val="80000"/>
                <a:alpha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224046"/>
            <a:ext cx="33528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buNone/>
              <a:defRPr lang="en-US" sz="2800" b="1" kern="1200" dirty="0" smtClean="0">
                <a:solidFill>
                  <a:srgbClr val="DE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Author Name</a:t>
            </a:r>
            <a:endParaRPr lang="en-US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5757446"/>
            <a:ext cx="209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800" b="1" kern="1200" dirty="0" smtClean="0">
                <a:solidFill>
                  <a:srgbClr val="0EFE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ea typeface="+mn-ea"/>
                <a:cs typeface="+mn-cs"/>
              </a:defRPr>
            </a:lvl1pPr>
          </a:lstStyle>
          <a:p>
            <a:pPr algn="l"/>
            <a:r>
              <a:rPr lang="en-US" sz="1800" b="1" dirty="0" smtClean="0">
                <a:solidFill>
                  <a:srgbClr val="0EFE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Telerik Corporation</a:t>
            </a:r>
            <a:endParaRPr lang="en-US" sz="1800" b="1" dirty="0">
              <a:solidFill>
                <a:srgbClr val="0EFE5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062246"/>
            <a:ext cx="1707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600" b="1" kern="1200" dirty="0" smtClean="0">
                <a:solidFill>
                  <a:srgbClr val="0EFE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ea typeface="+mn-ea"/>
                <a:cs typeface="+mn-cs"/>
              </a:defRPr>
            </a:lvl1pPr>
          </a:lstStyle>
          <a:p>
            <a:pPr algn="l"/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www.telerik.com</a:t>
            </a:r>
            <a:endParaRPr lang="en-US" sz="1600" b="1" dirty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667000" y="4114800"/>
            <a:ext cx="6248400" cy="0"/>
          </a:xfrm>
          <a:prstGeom prst="line">
            <a:avLst/>
          </a:prstGeom>
          <a:ln w="38100" cap="rnd">
            <a:solidFill>
              <a:schemeClr val="accent5">
                <a:lumMod val="20000"/>
                <a:lumOff val="80000"/>
                <a:alpha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76200"/>
            <a:ext cx="7086600" cy="9144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en-US" sz="4000" b="1" kern="1200" baseline="0" dirty="0">
                <a:ln w="500"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0000" endPos="50000" dist="127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8600" y="1066800"/>
            <a:ext cx="8686800" cy="5638800"/>
          </a:xfrm>
          <a:prstGeom prst="rect">
            <a:avLst/>
          </a:prstGeom>
        </p:spPr>
        <p:txBody>
          <a:bodyPr/>
          <a:lstStyle>
            <a:lvl1pPr marL="282575" indent="-282575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tabLst>
                <a:tab pos="282575" algn="l"/>
              </a:tabLst>
              <a:defRPr sz="3200">
                <a:solidFill>
                  <a:srgbClr val="EBFFD2"/>
                </a:solidFill>
              </a:defRPr>
            </a:lvl1pPr>
            <a:lvl2pPr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8FD600"/>
              </a:buClr>
              <a:defRPr sz="3000">
                <a:solidFill>
                  <a:schemeClr val="tx1">
                    <a:lumMod val="40000"/>
                    <a:lumOff val="60000"/>
                  </a:schemeClr>
                </a:solidFill>
              </a:defRPr>
            </a:lvl2pPr>
            <a:lvl3pPr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FFAD9F"/>
              </a:buClr>
              <a:defRPr sz="2800">
                <a:solidFill>
                  <a:srgbClr val="F5FFC2"/>
                </a:solidFill>
              </a:defRPr>
            </a:lvl3pPr>
            <a:lvl4pPr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FACF82"/>
              </a:buClr>
              <a:defRPr sz="2600">
                <a:solidFill>
                  <a:schemeClr val="tx1">
                    <a:lumMod val="40000"/>
                    <a:lumOff val="60000"/>
                  </a:schemeClr>
                </a:solidFill>
              </a:defRPr>
            </a:lvl4pPr>
            <a:lvl5pPr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defRPr sz="2400">
                <a:solidFill>
                  <a:schemeClr val="tx1">
                    <a:lumMod val="40000"/>
                    <a:lumOff val="6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10600" y="6553200"/>
            <a:ext cx="457200" cy="228600"/>
          </a:xfrm>
          <a:prstGeom prst="rect">
            <a:avLst/>
          </a:prstGeom>
        </p:spPr>
        <p:txBody>
          <a:bodyPr anchor="ctr" anchorCtr="0"/>
          <a:lstStyle>
            <a:lvl1pPr algn="r">
              <a:defRPr sz="1100"/>
            </a:lvl1pPr>
          </a:lstStyle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09600" y="2743201"/>
            <a:ext cx="7924800" cy="685800"/>
          </a:xfrm>
          <a:prstGeom prst="rect">
            <a:avLst/>
          </a:prstGeom>
        </p:spPr>
        <p:txBody>
          <a:bodyPr tIns="0" bIns="0" anchor="ctr" anchorCtr="0"/>
          <a:lstStyle>
            <a:lvl1pPr algn="ctr">
              <a:lnSpc>
                <a:spcPts val="5000"/>
              </a:lnSpc>
              <a:defRPr sz="50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0000" endPos="50000" dist="12700" dir="5400000" sy="-100000" algn="bl" rotWithShape="0"/>
                </a:effectLst>
              </a:defRPr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 hasCustomPrompt="1"/>
          </p:nvPr>
        </p:nvSpPr>
        <p:spPr>
          <a:xfrm>
            <a:off x="609600" y="3469480"/>
            <a:ext cx="7924800" cy="56912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None/>
              <a:defRPr lang="en-US" sz="2800" b="1" kern="1200" baseline="0" dirty="0">
                <a:solidFill>
                  <a:srgbClr val="FAF7C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Section Subtitle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urce Code Ex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76200"/>
            <a:ext cx="7086600" cy="9144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lnSpc>
                <a:spcPts val="4000"/>
              </a:lnSpc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0000" endPos="50000" dist="12700" dir="5400000" sy="-100000" algn="bl" rotWithShape="0"/>
                </a:effectLst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8600" y="1066800"/>
            <a:ext cx="8686800" cy="579646"/>
          </a:xfrm>
          <a:prstGeom prst="rect">
            <a:avLst/>
          </a:prstGeom>
        </p:spPr>
        <p:txBody>
          <a:bodyPr>
            <a:spAutoFit/>
          </a:bodyPr>
          <a:lstStyle>
            <a:lvl1pPr marL="319088" marR="0" indent="-3190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  <a:buFont typeface="Wingdings 2" pitchFamily="18" charset="2"/>
              <a:buChar char=""/>
              <a:tabLst/>
              <a:defRPr sz="3000" baseline="0">
                <a:solidFill>
                  <a:schemeClr val="tx1">
                    <a:lumMod val="40000"/>
                    <a:lumOff val="60000"/>
                  </a:schemeClr>
                </a:solidFill>
              </a:defRPr>
            </a:lvl1pPr>
            <a:lvl2pPr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8FD600"/>
              </a:buClr>
              <a:defRPr sz="3000">
                <a:solidFill>
                  <a:schemeClr val="tx1">
                    <a:lumMod val="40000"/>
                    <a:lumOff val="60000"/>
                  </a:schemeClr>
                </a:solidFill>
              </a:defRPr>
            </a:lvl2pPr>
            <a:lvl3pPr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FFAD9F"/>
              </a:buClr>
              <a:defRPr sz="2800">
                <a:solidFill>
                  <a:schemeClr val="tx1">
                    <a:lumMod val="40000"/>
                    <a:lumOff val="60000"/>
                  </a:schemeClr>
                </a:solidFill>
              </a:defRPr>
            </a:lvl3pPr>
            <a:lvl4pPr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FACF82"/>
              </a:buClr>
              <a:defRPr sz="2600">
                <a:solidFill>
                  <a:schemeClr val="tx1">
                    <a:lumMod val="40000"/>
                    <a:lumOff val="60000"/>
                  </a:schemeClr>
                </a:solidFill>
              </a:defRPr>
            </a:lvl4pPr>
            <a:lvl5pPr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defRPr sz="2400">
                <a:solidFill>
                  <a:schemeClr val="tx1">
                    <a:lumMod val="40000"/>
                    <a:lumOff val="60000"/>
                  </a:schemeClr>
                </a:solidFill>
              </a:defRPr>
            </a:lvl5pPr>
          </a:lstStyle>
          <a:p>
            <a:pPr marL="319088" marR="0" lvl="0" indent="-3190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  <a:buFont typeface="Wingdings 2" pitchFamily="18" charset="2"/>
              <a:buChar char="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FF66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First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828800"/>
            <a:ext cx="8153400" cy="4708981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>
            <a:lvl1pPr marL="0" indent="0" algn="l">
              <a:spcBef>
                <a:spcPts val="0"/>
              </a:spcBef>
              <a:buNone/>
              <a:defRPr lang="en-US" sz="2000" smtClean="0">
                <a:solidFill>
                  <a:srgbClr val="8CF4F2"/>
                </a:solidFill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noProof="1" smtClean="0"/>
              <a:t>Source code box</a:t>
            </a:r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152400"/>
            <a:ext cx="7086600" cy="9144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en-US" sz="4000" b="1" kern="1200" baseline="0" dirty="0">
                <a:ln w="500"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0000" endPos="50000" dist="127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95400" y="2438400"/>
            <a:ext cx="6400800" cy="2097345"/>
          </a:xfrm>
          <a:prstGeom prst="rect">
            <a:avLst/>
          </a:prstGeom>
        </p:spPr>
        <p:txBody>
          <a:bodyPr anchor="ctr" anchorCtr="0"/>
          <a:lstStyle/>
          <a:p>
            <a:pPr marL="319088" marR="0" lvl="0" indent="-319088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lang="en-US" sz="8000" b="1" kern="1200" dirty="0" smtClean="0">
                <a:solidFill>
                  <a:srgbClr val="E8FFC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Questions?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95400" y="2438400"/>
            <a:ext cx="6400800" cy="2097345"/>
          </a:xfrm>
          <a:prstGeom prst="rect">
            <a:avLst/>
          </a:prstGeom>
        </p:spPr>
        <p:txBody>
          <a:bodyPr anchor="ctr" anchorCtr="0"/>
          <a:lstStyle/>
          <a:p>
            <a:pPr marL="319088" marR="0" lvl="0" indent="-319088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lang="en-US" sz="8000" b="1" kern="1200" dirty="0" smtClean="0">
                <a:solidFill>
                  <a:srgbClr val="E8FFC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8"/>
          <p:cNvSpPr>
            <a:spLocks noGrp="1"/>
          </p:cNvSpPr>
          <p:nvPr>
            <p:ph type="ctrTitle" hasCustomPrompt="1"/>
          </p:nvPr>
        </p:nvSpPr>
        <p:spPr>
          <a:xfrm>
            <a:off x="457200" y="1524000"/>
            <a:ext cx="8229600" cy="1524000"/>
          </a:xfrm>
          <a:prstGeom prst="rect">
            <a:avLst/>
          </a:prstGeom>
        </p:spPr>
        <p:txBody>
          <a:bodyPr tIns="0" bIns="0" anchor="b" anchorCtr="0"/>
          <a:lstStyle>
            <a:lvl1pPr algn="r">
              <a:lnSpc>
                <a:spcPts val="5400"/>
              </a:lnSpc>
              <a:defRPr sz="5400" cap="none" baseline="0">
                <a:solidFill>
                  <a:srgbClr val="D4FF5B"/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7" name="Subtitle 16"/>
          <p:cNvSpPr>
            <a:spLocks noGrp="1"/>
          </p:cNvSpPr>
          <p:nvPr>
            <p:ph type="subTitle" idx="1" hasCustomPrompt="1"/>
          </p:nvPr>
        </p:nvSpPr>
        <p:spPr>
          <a:xfrm>
            <a:off x="457200" y="3240880"/>
            <a:ext cx="8229600" cy="56912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r">
              <a:buNone/>
              <a:defRPr sz="2800">
                <a:solidFill>
                  <a:srgbClr val="FAF8C8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Presentation Subtitle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667000" y="4114800"/>
            <a:ext cx="6248400" cy="0"/>
          </a:xfrm>
          <a:prstGeom prst="line">
            <a:avLst/>
          </a:prstGeom>
          <a:ln w="38100" cap="rnd">
            <a:solidFill>
              <a:schemeClr val="accent5">
                <a:lumMod val="20000"/>
                <a:lumOff val="80000"/>
                <a:alpha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224046"/>
            <a:ext cx="33528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buNone/>
              <a:defRPr lang="en-US" sz="2800" b="1" kern="1200" dirty="0" smtClean="0">
                <a:solidFill>
                  <a:srgbClr val="DE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Author Name</a:t>
            </a:r>
            <a:endParaRPr lang="en-US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5757446"/>
            <a:ext cx="209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800" b="1" kern="1200" dirty="0" smtClean="0">
                <a:solidFill>
                  <a:srgbClr val="0EFE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ea typeface="+mn-ea"/>
                <a:cs typeface="+mn-cs"/>
              </a:defRPr>
            </a:lvl1pPr>
          </a:lstStyle>
          <a:p>
            <a:pPr algn="l"/>
            <a:r>
              <a:rPr lang="en-US" sz="1800" b="1" dirty="0" smtClean="0">
                <a:solidFill>
                  <a:srgbClr val="0EFE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Telerik Corporation</a:t>
            </a:r>
            <a:endParaRPr lang="en-US" sz="1800" b="1" dirty="0">
              <a:solidFill>
                <a:srgbClr val="0EFE5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062246"/>
            <a:ext cx="1707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600" b="1" kern="1200" dirty="0" smtClean="0">
                <a:solidFill>
                  <a:srgbClr val="0EFE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ea typeface="+mn-ea"/>
                <a:cs typeface="+mn-cs"/>
              </a:defRPr>
            </a:lvl1pPr>
          </a:lstStyle>
          <a:p>
            <a:pPr algn="l"/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www.telerik.com</a:t>
            </a:r>
            <a:endParaRPr lang="en-US" sz="1600" b="1" dirty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urce Code Ex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76200"/>
            <a:ext cx="7086600" cy="9144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lnSpc>
                <a:spcPts val="4000"/>
              </a:lnSpc>
              <a:defRPr sz="4000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8600" y="1066800"/>
            <a:ext cx="8686800" cy="579646"/>
          </a:xfrm>
          <a:prstGeom prst="rect">
            <a:avLst/>
          </a:prstGeom>
        </p:spPr>
        <p:txBody>
          <a:bodyPr>
            <a:spAutoFit/>
          </a:bodyPr>
          <a:lstStyle>
            <a:lvl1pPr marL="282575" indent="-282575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None/>
              <a:tabLst>
                <a:tab pos="282575" algn="l"/>
              </a:tabLst>
              <a:defRPr sz="3000" baseline="0">
                <a:solidFill>
                  <a:schemeClr val="tx1">
                    <a:lumMod val="40000"/>
                    <a:lumOff val="60000"/>
                  </a:schemeClr>
                </a:solidFill>
              </a:defRPr>
            </a:lvl1pPr>
            <a:lvl2pPr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8FD600"/>
              </a:buClr>
              <a:defRPr sz="3000">
                <a:solidFill>
                  <a:schemeClr val="tx1">
                    <a:lumMod val="40000"/>
                    <a:lumOff val="60000"/>
                  </a:schemeClr>
                </a:solidFill>
              </a:defRPr>
            </a:lvl2pPr>
            <a:lvl3pPr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FFAD9F"/>
              </a:buClr>
              <a:defRPr sz="2800">
                <a:solidFill>
                  <a:schemeClr val="tx1">
                    <a:lumMod val="40000"/>
                    <a:lumOff val="60000"/>
                  </a:schemeClr>
                </a:solidFill>
              </a:defRPr>
            </a:lvl3pPr>
            <a:lvl4pPr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FACF82"/>
              </a:buClr>
              <a:defRPr sz="2600">
                <a:solidFill>
                  <a:schemeClr val="tx1">
                    <a:lumMod val="40000"/>
                    <a:lumOff val="60000"/>
                  </a:schemeClr>
                </a:solidFill>
              </a:defRPr>
            </a:lvl4pPr>
            <a:lvl5pPr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defRPr sz="2400">
                <a:solidFill>
                  <a:schemeClr val="tx1">
                    <a:lumMod val="40000"/>
                    <a:lumOff val="6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Example description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42900" y="1828800"/>
            <a:ext cx="8382000" cy="4524315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>
            <a:lvl1pPr marL="0" indent="0" algn="l">
              <a:spcBef>
                <a:spcPts val="0"/>
              </a:spcBef>
              <a:buNone/>
              <a:defRPr lang="en-US" sz="1800" smtClean="0">
                <a:solidFill>
                  <a:srgbClr val="8CF4F2"/>
                </a:solidFill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noProof="1" smtClean="0"/>
              <a:t>Source code box</a:t>
            </a:r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esti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152400"/>
            <a:ext cx="7086600" cy="9144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lnSpc>
                <a:spcPts val="4000"/>
              </a:lnSpc>
              <a:defRPr sz="4000"/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295400" y="2438400"/>
            <a:ext cx="6400800" cy="2097345"/>
          </a:xfrm>
          <a:prstGeom prst="rect">
            <a:avLst/>
          </a:prstGeom>
        </p:spPr>
        <p:txBody>
          <a:bodyPr anchor="ctr" anchorCtr="0"/>
          <a:lstStyle/>
          <a:p>
            <a:pPr marL="319088" marR="0" lvl="0" indent="-319088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lang="en-US" sz="8000" b="1" kern="1200" dirty="0" smtClean="0">
                <a:solidFill>
                  <a:srgbClr val="E8FFC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  <a:lumOff val="35000"/>
              </a:schemeClr>
            </a:gs>
            <a:gs pos="83000">
              <a:schemeClr val="bg1"/>
            </a:gs>
          </a:gsLst>
          <a:path path="circle">
            <a:fillToRect l="20000" t="30000" r="135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411366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1">
                  <a:lumMod val="85000"/>
                  <a:lumOff val="1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609600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1">
                  <a:lumMod val="65000"/>
                  <a:lumOff val="3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4" name="Picture 10" descr="telerik_logo_new-(white).png"/>
          <p:cNvPicPr>
            <a:picLocks noChangeAspect="1"/>
          </p:cNvPicPr>
          <p:nvPr/>
        </p:nvPicPr>
        <p:blipFill>
          <a:blip r:embed="rId11" cstate="print">
            <a:lum bright="-20000"/>
          </a:blip>
          <a:srcRect/>
          <a:stretch>
            <a:fillRect/>
          </a:stretch>
        </p:blipFill>
        <p:spPr bwMode="auto">
          <a:xfrm>
            <a:off x="152400" y="304800"/>
            <a:ext cx="1600200" cy="389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457200" cy="228600"/>
          </a:xfrm>
          <a:prstGeom prst="rect">
            <a:avLst/>
          </a:prstGeom>
        </p:spPr>
        <p:txBody>
          <a:bodyPr anchor="ctr" anchorCtr="0"/>
          <a:lstStyle>
            <a:lvl1pPr algn="r">
              <a:defRPr sz="1100"/>
            </a:lvl1pPr>
          </a:lstStyle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lowchart: Document 6"/>
          <p:cNvSpPr/>
          <p:nvPr userDrawn="1"/>
        </p:nvSpPr>
        <p:spPr>
          <a:xfrm rot="10800000">
            <a:off x="1" y="411366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1">
                  <a:lumMod val="85000"/>
                  <a:lumOff val="1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Flowchart: Document 7"/>
          <p:cNvSpPr/>
          <p:nvPr userDrawn="1"/>
        </p:nvSpPr>
        <p:spPr>
          <a:xfrm rot="10800000">
            <a:off x="1" y="609600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1">
                  <a:lumMod val="65000"/>
                  <a:lumOff val="3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10" descr="telerik_logo_new-(white).png"/>
          <p:cNvPicPr>
            <a:picLocks noChangeAspect="1"/>
          </p:cNvPicPr>
          <p:nvPr userDrawn="1"/>
        </p:nvPicPr>
        <p:blipFill>
          <a:blip r:embed="rId11" cstate="screen">
            <a:lum bright="-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1600200" cy="389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01" r:id="rId7"/>
    <p:sldLayoutId id="2147483703" r:id="rId8"/>
    <p:sldLayoutId id="2147483702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eaLnBrk="1" fontAlgn="base" hangingPunct="1">
        <a:lnSpc>
          <a:spcPts val="4400"/>
        </a:lnSpc>
        <a:spcBef>
          <a:spcPct val="0"/>
        </a:spcBef>
        <a:spcAft>
          <a:spcPct val="0"/>
        </a:spcAft>
        <a:defRPr sz="4400" b="1" kern="1200" baseline="0">
          <a:ln w="500"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orbel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orbel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orbel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orbel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orbel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orbel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orbel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orbel" pitchFamily="34" charset="0"/>
        </a:defRPr>
      </a:lvl9pPr>
    </p:titleStyle>
    <p:bodyStyle>
      <a:lvl1pPr marL="319088" indent="-319088" algn="l" rtl="0" eaLnBrk="1" fontAlgn="base" hangingPunct="1">
        <a:spcBef>
          <a:spcPct val="20000"/>
        </a:spcBef>
        <a:spcAft>
          <a:spcPct val="0"/>
        </a:spcAft>
        <a:buClr>
          <a:schemeClr val="accent5">
            <a:lumMod val="40000"/>
            <a:lumOff val="60000"/>
          </a:schemeClr>
        </a:buClr>
        <a:buSzPct val="70000"/>
        <a:buFont typeface="Wingdings 2" pitchFamily="18" charset="2"/>
        <a:buChar char=""/>
        <a:defRPr sz="3200" b="1" kern="1200">
          <a:solidFill>
            <a:schemeClr val="tx1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30238" indent="-273050" algn="l" rtl="0" eaLnBrk="1" fontAlgn="base" hangingPunct="1">
        <a:spcBef>
          <a:spcPct val="20000"/>
        </a:spcBef>
        <a:spcAft>
          <a:spcPct val="0"/>
        </a:spcAft>
        <a:buClr>
          <a:schemeClr val="accent2">
            <a:lumMod val="60000"/>
            <a:lumOff val="40000"/>
          </a:schemeClr>
        </a:buClr>
        <a:buFont typeface="Wingdings 2" pitchFamily="18" charset="2"/>
        <a:buChar char=""/>
        <a:defRPr sz="3000" b="1" kern="1200">
          <a:solidFill>
            <a:schemeClr val="tx1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922338" indent="-273050" algn="l" rtl="0" eaLnBrk="1" fontAlgn="base" hangingPunct="1">
        <a:spcBef>
          <a:spcPct val="20000"/>
        </a:spcBef>
        <a:spcAft>
          <a:spcPct val="0"/>
        </a:spcAft>
        <a:buClr>
          <a:schemeClr val="tx1">
            <a:lumMod val="50000"/>
          </a:schemeClr>
        </a:buClr>
        <a:buFont typeface="Wingdings 2" pitchFamily="18" charset="2"/>
        <a:buChar char=""/>
        <a:defRPr sz="2800" b="1" kern="1200">
          <a:solidFill>
            <a:schemeClr val="tx1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187450" indent="-228600" algn="l" rtl="0" eaLnBrk="1" fontAlgn="base" hangingPunct="1">
        <a:spcBef>
          <a:spcPct val="20000"/>
        </a:spcBef>
        <a:spcAft>
          <a:spcPct val="0"/>
        </a:spcAft>
        <a:buClr>
          <a:srgbClr val="F8BD52"/>
        </a:buClr>
        <a:buFont typeface="Wingdings 2" pitchFamily="18" charset="2"/>
        <a:buChar char=""/>
        <a:defRPr sz="2600" b="1" kern="1200">
          <a:solidFill>
            <a:schemeClr val="tx1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425575" indent="-228600" algn="l" rtl="0" eaLnBrk="1" fontAlgn="base" hangingPunct="1">
        <a:spcBef>
          <a:spcPct val="20000"/>
        </a:spcBef>
        <a:spcAft>
          <a:spcPct val="0"/>
        </a:spcAft>
        <a:buClr>
          <a:srgbClr val="46A6BD"/>
        </a:buClr>
        <a:buFont typeface="Wingdings 2" pitchFamily="18" charset="2"/>
        <a:buChar char=""/>
        <a:defRPr sz="2400" b="1" kern="1200">
          <a:solidFill>
            <a:schemeClr val="tx1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hyperlink" Target="http://www.telerik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gi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ddler2.com/" TargetMode="External"/><Relationship Id="rId2" Type="http://schemas.openxmlformats.org/officeDocument/2006/relationships/hyperlink" Target="http://www.getfirebug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hyperlink" Target="http://www.fiddler2.com/fiddler2/" TargetMode="External"/><Relationship Id="rId4" Type="http://schemas.openxmlformats.org/officeDocument/2006/relationships/image" Target="../media/image19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www.wireshark.org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academy.telerik.com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868" y="2133600"/>
            <a:ext cx="8229600" cy="990600"/>
          </a:xfrm>
        </p:spPr>
        <p:txBody>
          <a:bodyPr/>
          <a:lstStyle/>
          <a:p>
            <a:r>
              <a:rPr lang="en-US" dirty="0" smtClean="0"/>
              <a:t>Web Technologies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9532" y="3317080"/>
            <a:ext cx="5943600" cy="569120"/>
          </a:xfrm>
        </p:spPr>
        <p:txBody>
          <a:bodyPr/>
          <a:lstStyle/>
          <a:p>
            <a:r>
              <a:rPr lang="en-US" dirty="0"/>
              <a:t>WWW, HTTP</a:t>
            </a:r>
            <a:r>
              <a:rPr lang="en-US" dirty="0" smtClean="0"/>
              <a:t>, GET, POST, Cookies</a:t>
            </a:r>
            <a:endParaRPr lang="en-US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5224046"/>
            <a:ext cx="3352800" cy="954107"/>
          </a:xfrm>
        </p:spPr>
        <p:txBody>
          <a:bodyPr/>
          <a:lstStyle/>
          <a:p>
            <a:r>
              <a:rPr lang="en-US" dirty="0"/>
              <a:t>Svetlin Nakov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5757446"/>
            <a:ext cx="2090957" cy="646331"/>
          </a:xfrm>
        </p:spPr>
        <p:txBody>
          <a:bodyPr/>
          <a:lstStyle/>
          <a:p>
            <a:r>
              <a:rPr lang="en-US" dirty="0"/>
              <a:t>Telerik Corporation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www.telerik.com</a:t>
            </a:r>
            <a:endParaRPr lang="en-US" dirty="0"/>
          </a:p>
        </p:txBody>
      </p:sp>
      <p:pic>
        <p:nvPicPr>
          <p:cNvPr id="30722" name="Picture 2" descr="http://us.123rf.com/400wm/400/400/kentoh/kentoh0901/kentoh090100047/408147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4531180"/>
            <a:ext cx="3962400" cy="1839686"/>
          </a:xfrm>
          <a:prstGeom prst="roundRect">
            <a:avLst>
              <a:gd name="adj" fmla="val 5096"/>
            </a:avLst>
          </a:prstGeom>
          <a:noFill/>
          <a:ln>
            <a:solidFill>
              <a:schemeClr val="accent5">
                <a:lumMod val="75000"/>
              </a:schemeClr>
            </a:solidFill>
          </a:ln>
        </p:spPr>
      </p:pic>
      <p:pic>
        <p:nvPicPr>
          <p:cNvPr id="31746" name="Picture 2" descr="http://www.iconarchive.com/icons/babasse/imod/256/html-icon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9478" y="3429000"/>
            <a:ext cx="1636644" cy="1447800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</p:pic>
      <p:pic>
        <p:nvPicPr>
          <p:cNvPr id="31748" name="Picture 4" descr="http://section508.gov/docs/gettysburg2008/Web2pt0_2008_NBR_files/images/image28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5498" y="457200"/>
            <a:ext cx="1375102" cy="1565114"/>
          </a:xfrm>
          <a:prstGeom prst="roundRect">
            <a:avLst>
              <a:gd name="adj" fmla="val 6423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perspectiveHeroicExtremeLeftFacing"/>
            <a:lightRig rig="threePt" dir="t"/>
          </a:scene3d>
        </p:spPr>
      </p:pic>
      <p:pic>
        <p:nvPicPr>
          <p:cNvPr id="31750" name="Picture 6" descr="http://www.jidesoft.com/icon/macosx/macosx.pn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411243">
            <a:off x="4559084" y="365990"/>
            <a:ext cx="1744196" cy="1556696"/>
          </a:xfrm>
          <a:prstGeom prst="rect">
            <a:avLst/>
          </a:prstGeom>
          <a:noFill/>
        </p:spPr>
      </p:pic>
      <p:pic>
        <p:nvPicPr>
          <p:cNvPr id="1026" name="Picture 2" descr="http://dragonartz.files.wordpress.com/2008/10/_vector-http-preview2-by-dragonart.png?w=495&amp;h=495"/>
          <p:cNvPicPr>
            <a:picLocks noChangeAspect="1" noChangeArrowheads="1"/>
          </p:cNvPicPr>
          <p:nvPr/>
        </p:nvPicPr>
        <p:blipFill rotWithShape="1">
          <a:blip r:embed="rId7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21057028">
            <a:off x="765531" y="842215"/>
            <a:ext cx="2902197" cy="1069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URL –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715000"/>
          </a:xfrm>
        </p:spPr>
        <p:txBody>
          <a:bodyPr/>
          <a:lstStyle/>
          <a:p>
            <a:r>
              <a:rPr lang="en-US" dirty="0" smtClean="0"/>
              <a:t>Some valid URLs: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>
              <a:spcBef>
                <a:spcPts val="2400"/>
              </a:spcBef>
            </a:pPr>
            <a:r>
              <a:rPr lang="en-US" dirty="0" smtClean="0"/>
              <a:t>Some invalid URLs: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9602" y="1702814"/>
            <a:ext cx="7924798" cy="735586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http://www.google.bg/search?sourceid=navclient&amp;ie=UTF-8&amp;rlz=1T4GGLL_enBG369BG369&amp;q=http+get+vs+post</a:t>
            </a:r>
            <a:endParaRPr lang="en-US" sz="2200" b="1" noProof="1" smtClean="0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09600" y="2769614"/>
            <a:ext cx="7924798" cy="735586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http://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bg.wikipedia.org:80/wiki</a:t>
            </a: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/%D0%A2%D0%B5%D0%BB%D0%B5%D1%80%D0%B8%D0%B3</a:t>
            </a:r>
            <a:endParaRPr lang="en-US" sz="2200" b="1" noProof="1" smtClean="0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09600" y="4462841"/>
            <a:ext cx="7924798" cy="413959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http://www.google.bg/search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?&amp;q=C# .NET 4.0</a:t>
            </a: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4343400" y="3884793"/>
            <a:ext cx="4410740" cy="425648"/>
          </a:xfrm>
          <a:prstGeom prst="wedgeRoundRectCallout">
            <a:avLst>
              <a:gd name="adj1" fmla="val -40395"/>
              <a:gd name="adj2" fmla="val 101054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lIns="36000" tIns="0" rIns="36000" bIns="0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Should be: </a:t>
            </a:r>
            <a:r>
              <a:rPr lang="en-US" sz="24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?q=C%23</a:t>
            </a:r>
            <a:r>
              <a:rPr lang="en-US" sz="2400" b="1" noProof="1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+.</a:t>
            </a:r>
            <a:r>
              <a:rPr lang="en-US" sz="24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NET+4.0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09600" y="5910641"/>
            <a:ext cx="7924798" cy="413959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http://www.google.bg/search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?&amp;q=</a:t>
            </a:r>
            <a:r>
              <a:rPr lang="bg-BG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бира</a:t>
            </a:r>
            <a:endParaRPr lang="en-US" sz="2200" b="1" noProof="1" smtClean="0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2438400" y="5224841"/>
            <a:ext cx="6315740" cy="425648"/>
          </a:xfrm>
          <a:prstGeom prst="wedgeRoundRectCallout">
            <a:avLst>
              <a:gd name="adj1" fmla="val 3245"/>
              <a:gd name="adj2" fmla="val 131030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lIns="36000" tIns="0" rIns="36000" bIns="0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Should be: </a:t>
            </a:r>
            <a:r>
              <a:rPr lang="en-US" sz="2400" b="1" noProof="1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?q=%D0%B1%D0%B8%D1%80%D0%B0</a:t>
            </a:r>
            <a:endParaRPr lang="en-US" sz="2400" b="1" noProof="1" smtClean="0">
              <a:solidFill>
                <a:srgbClr val="F7FFE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20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Main Components of WWW: HTML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Hyper Text Markup Language (HTML)</a:t>
            </a:r>
          </a:p>
          <a:p>
            <a:pPr lvl="1"/>
            <a:r>
              <a:rPr lang="en-US" dirty="0" smtClean="0"/>
              <a:t>Notation for describing formatted </a:t>
            </a:r>
            <a:r>
              <a:rPr lang="en-US" dirty="0"/>
              <a:t>text with images and hyperlinks</a:t>
            </a:r>
          </a:p>
          <a:p>
            <a:pPr lvl="1"/>
            <a:r>
              <a:rPr lang="en-US" dirty="0"/>
              <a:t>Interpreted and displayed by </a:t>
            </a:r>
            <a:r>
              <a:rPr lang="en-US" dirty="0" smtClean="0"/>
              <a:t>the Web </a:t>
            </a:r>
            <a:r>
              <a:rPr lang="en-US" dirty="0"/>
              <a:t>browsers</a:t>
            </a:r>
          </a:p>
          <a:p>
            <a:r>
              <a:rPr lang="en-US" dirty="0" smtClean="0"/>
              <a:t>A Web (HTML) page consists of:</a:t>
            </a:r>
            <a:endParaRPr lang="en-US" dirty="0"/>
          </a:p>
          <a:p>
            <a:pPr lvl="1"/>
            <a:r>
              <a:rPr lang="en-US" dirty="0"/>
              <a:t>HTML </a:t>
            </a:r>
            <a:r>
              <a:rPr lang="en-US" dirty="0" smtClean="0"/>
              <a:t>file</a:t>
            </a:r>
          </a:p>
          <a:p>
            <a:pPr lvl="1"/>
            <a:r>
              <a:rPr lang="en-US" dirty="0" smtClean="0"/>
              <a:t>CSS stylesheet file (optional)</a:t>
            </a:r>
          </a:p>
          <a:p>
            <a:pPr lvl="1"/>
            <a:r>
              <a:rPr lang="en-US" dirty="0" smtClean="0"/>
              <a:t>A bunch </a:t>
            </a:r>
            <a:r>
              <a:rPr lang="en-US" dirty="0"/>
              <a:t>of </a:t>
            </a:r>
            <a:r>
              <a:rPr lang="en-US" dirty="0" smtClean="0"/>
              <a:t>images (optional)</a:t>
            </a:r>
          </a:p>
          <a:p>
            <a:pPr lvl="1"/>
            <a:r>
              <a:rPr lang="en-US" dirty="0" smtClean="0"/>
              <a:t>Other </a:t>
            </a:r>
            <a:r>
              <a:rPr lang="en-US" dirty="0"/>
              <a:t>resources (optional)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Main Components of WWW: HTML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686800" cy="5562600"/>
          </a:xfrm>
        </p:spPr>
        <p:txBody>
          <a:bodyPr/>
          <a:lstStyle/>
          <a:p>
            <a:r>
              <a:rPr lang="en-US" dirty="0" smtClean="0"/>
              <a:t>HTML is straight-forward and easy to learn</a:t>
            </a:r>
          </a:p>
          <a:p>
            <a:pPr lvl="1"/>
            <a:r>
              <a:rPr lang="en-US" dirty="0" smtClean="0"/>
              <a:t>HTML documents are plain text files</a:t>
            </a:r>
          </a:p>
          <a:p>
            <a:pPr lvl="2"/>
            <a:r>
              <a:rPr lang="en-US" dirty="0" smtClean="0"/>
              <a:t>Easy to add formatting, hyperlinks, bullets, etc.</a:t>
            </a:r>
          </a:p>
          <a:p>
            <a:pPr lvl="2"/>
            <a:r>
              <a:rPr lang="en-US" dirty="0" smtClean="0"/>
              <a:t>Images can be added as separate files</a:t>
            </a:r>
          </a:p>
          <a:p>
            <a:pPr lvl="1"/>
            <a:r>
              <a:rPr lang="en-US" dirty="0" smtClean="0"/>
              <a:t>Can be automatically generated by authoring programs</a:t>
            </a:r>
          </a:p>
          <a:p>
            <a:pPr lvl="2"/>
            <a:r>
              <a:rPr lang="en-US" dirty="0" smtClean="0"/>
              <a:t>Tools to help users creating HTML pages</a:t>
            </a:r>
          </a:p>
          <a:p>
            <a:pPr lvl="2"/>
            <a:r>
              <a:rPr lang="en-US" dirty="0" smtClean="0"/>
              <a:t>E.g. FrontPage, Dreamweaver, Visual Studio</a:t>
            </a:r>
          </a:p>
          <a:p>
            <a:pPr lvl="2"/>
            <a:r>
              <a:rPr lang="en-US" dirty="0" smtClean="0"/>
              <a:t>WYSIWYG HTML editors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– Example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72067" name="Rectangle 3"/>
          <p:cNvSpPr>
            <a:spLocks noChangeArrowheads="1"/>
          </p:cNvSpPr>
          <p:nvPr/>
        </p:nvSpPr>
        <p:spPr bwMode="auto">
          <a:xfrm>
            <a:off x="612775" y="1171689"/>
            <a:ext cx="7920038" cy="5076711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&lt;html&gt;</a:t>
            </a:r>
          </a:p>
          <a:p>
            <a:pPr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&lt;head&gt;&lt;title&gt;HTML Example&lt;/title&gt;&lt;/head&gt;</a:t>
            </a:r>
          </a:p>
          <a:p>
            <a:pPr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&lt;body&gt;</a:t>
            </a:r>
          </a:p>
          <a:p>
            <a:pPr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&lt;h1&gt;Heading 1&lt;/h1&gt;</a:t>
            </a:r>
          </a:p>
          <a:p>
            <a:pPr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&lt;h2&gt;Sub heading 2&lt;/h2&gt;</a:t>
            </a:r>
          </a:p>
          <a:p>
            <a:pPr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&lt;h3&gt;Sub heading 3&lt;/h3&gt;</a:t>
            </a:r>
          </a:p>
          <a:p>
            <a:pPr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&lt;p&gt;This is my first paragraph&lt;/p&gt;</a:t>
            </a:r>
          </a:p>
          <a:p>
            <a:pPr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&lt;p&gt;This is my second paragraph&lt;/p&gt;</a:t>
            </a:r>
          </a:p>
          <a:p>
            <a:pPr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&lt;div align="center"</a:t>
            </a:r>
          </a:p>
          <a:p>
            <a:pPr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style="background:skyblue"&gt;</a:t>
            </a:r>
          </a:p>
          <a:p>
            <a:pPr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This is a div&lt;/div&gt;	</a:t>
            </a:r>
          </a:p>
          <a:p>
            <a:pPr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&lt;/body&gt;</a:t>
            </a:r>
          </a:p>
          <a:p>
            <a:pPr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&lt;/html&gt;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Main Components of WWW: HTTP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Hyper Text Transfer Protocol (HTTP)</a:t>
            </a:r>
          </a:p>
          <a:p>
            <a:pPr lvl="1"/>
            <a:r>
              <a:rPr lang="en-US" dirty="0"/>
              <a:t>Client-server protocol for transferring Web </a:t>
            </a:r>
            <a:r>
              <a:rPr lang="en-US" dirty="0" smtClean="0"/>
              <a:t>resources (HTML files, images, styles, etc.)</a:t>
            </a:r>
            <a:endParaRPr lang="en-US" dirty="0"/>
          </a:p>
          <a:p>
            <a:r>
              <a:rPr lang="en-US" dirty="0"/>
              <a:t>Important properties of HTTP</a:t>
            </a:r>
          </a:p>
          <a:p>
            <a:pPr lvl="1"/>
            <a:r>
              <a:rPr lang="en-US" dirty="0"/>
              <a:t>Request-response </a:t>
            </a:r>
            <a:r>
              <a:rPr lang="en-US" dirty="0" smtClean="0"/>
              <a:t>model</a:t>
            </a:r>
            <a:endParaRPr lang="en-US" dirty="0"/>
          </a:p>
          <a:p>
            <a:pPr lvl="1"/>
            <a:r>
              <a:rPr lang="en-US" dirty="0"/>
              <a:t>Text-based format</a:t>
            </a:r>
          </a:p>
          <a:p>
            <a:pPr lvl="1"/>
            <a:r>
              <a:rPr lang="en-US" dirty="0" smtClean="0"/>
              <a:t>Relies </a:t>
            </a:r>
            <a:r>
              <a:rPr lang="en-US" dirty="0"/>
              <a:t>on a </a:t>
            </a:r>
            <a:r>
              <a:rPr lang="en-US" dirty="0" smtClean="0"/>
              <a:t>unique resource URLs</a:t>
            </a:r>
            <a:endParaRPr lang="en-US" dirty="0"/>
          </a:p>
          <a:p>
            <a:pPr lvl="1"/>
            <a:r>
              <a:rPr lang="en-US" dirty="0" smtClean="0"/>
              <a:t>Provides resource metadata (e.g. encoding)</a:t>
            </a:r>
            <a:endParaRPr lang="en-US" dirty="0"/>
          </a:p>
          <a:p>
            <a:pPr lvl="1"/>
            <a:r>
              <a:rPr lang="en-US" dirty="0" smtClean="0"/>
              <a:t>Stateless (cookies can overcome this)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1331632"/>
            <a:ext cx="5761038" cy="716524"/>
          </a:xfrm>
        </p:spPr>
        <p:txBody>
          <a:bodyPr/>
          <a:lstStyle/>
          <a:p>
            <a:r>
              <a:rPr lang="en-US" dirty="0"/>
              <a:t>The HTTP Protocol</a:t>
            </a:r>
            <a:endParaRPr lang="bg-BG" dirty="0"/>
          </a:p>
        </p:txBody>
      </p:sp>
      <p:sp>
        <p:nvSpPr>
          <p:cNvPr id="474115" name="Rectangle 3"/>
          <p:cNvSpPr>
            <a:spLocks noChangeArrowheads="1"/>
          </p:cNvSpPr>
          <p:nvPr/>
        </p:nvSpPr>
        <p:spPr bwMode="auto">
          <a:xfrm>
            <a:off x="2370138" y="2209800"/>
            <a:ext cx="4259262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2000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800" b="1" dirty="0" smtClean="0">
                <a:solidFill>
                  <a:srgbClr val="FAF7C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How HTTP Works?</a:t>
            </a:r>
            <a:endParaRPr lang="bg-BG" sz="2800" b="1" dirty="0" smtClean="0">
              <a:solidFill>
                <a:srgbClr val="FAF7C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8434" name="Picture 2" descr="http://www.wolfescape.com/Humour/NonMedThumbs/BeforeWorkAfterWork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3114674"/>
            <a:ext cx="4495800" cy="3057526"/>
          </a:xfrm>
          <a:prstGeom prst="roundRect">
            <a:avLst>
              <a:gd name="adj" fmla="val 5602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" name="Picture 2" descr="http://dragonartz.files.wordpress.com/2008/10/_vector-http-preview2-by-dragonart.png?w=495&amp;h=495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073461">
            <a:off x="401071" y="2290675"/>
            <a:ext cx="1675666" cy="1057450"/>
          </a:xfrm>
          <a:prstGeom prst="roundRect">
            <a:avLst>
              <a:gd name="adj" fmla="val 5234"/>
            </a:avLst>
          </a:prstGeom>
          <a:solidFill>
            <a:srgbClr val="FFFFFF">
              <a:shade val="85000"/>
            </a:srgbClr>
          </a:solidFill>
          <a:ln>
            <a:solidFill>
              <a:schemeClr val="accent5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8436" name="Picture 4" descr="http://www.iconarchive.com/icons/rimshotdesign/milkanodised/128/HTTP-icon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0947282">
            <a:off x="7284111" y="2169466"/>
            <a:ext cx="1420846" cy="1420847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 rot="20804666">
            <a:off x="3001357" y="4158669"/>
            <a:ext cx="2494594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6000" b="1" dirty="0" smtClean="0">
                <a:solidFill>
                  <a:schemeClr val="accent5">
                    <a:lumMod val="50000"/>
                    <a:alpha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 Black" pitchFamily="34" charset="0"/>
              </a:rPr>
              <a:t>HTTP</a:t>
            </a:r>
            <a:endParaRPr lang="en-US" sz="6000" b="1" dirty="0">
              <a:solidFill>
                <a:schemeClr val="accent5">
                  <a:lumMod val="50000"/>
                  <a:alpha val="50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HTTP: Request-Response Protocol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4092575" cy="242411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Client program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Running on end host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E.g. </a:t>
            </a:r>
            <a:r>
              <a:rPr lang="en-US" sz="2800" dirty="0"/>
              <a:t>Web </a:t>
            </a:r>
            <a:r>
              <a:rPr lang="en-US" sz="2800" dirty="0" smtClean="0"/>
              <a:t>browser</a:t>
            </a:r>
          </a:p>
          <a:p>
            <a:pPr lvl="1"/>
            <a:r>
              <a:rPr lang="en-US" sz="2800" dirty="0"/>
              <a:t>Requests a </a:t>
            </a:r>
            <a:r>
              <a:rPr lang="en-US" sz="2800" dirty="0" smtClean="0"/>
              <a:t>resource</a:t>
            </a:r>
            <a:endParaRPr lang="en-US" dirty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4648201" y="1066800"/>
            <a:ext cx="4191000" cy="2424112"/>
          </a:xfrm>
          <a:prstGeom prst="rect">
            <a:avLst/>
          </a:prstGeom>
        </p:spPr>
        <p:txBody>
          <a:bodyPr/>
          <a:lstStyle>
            <a:lvl1pPr marL="319088" indent="-3190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defRPr sz="3200" b="1" kern="120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3023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 2" pitchFamily="18" charset="2"/>
              <a:buChar char=""/>
              <a:defRPr sz="3000" b="1" kern="120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2233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</a:schemeClr>
              </a:buClr>
              <a:buFont typeface="Wingdings 2" pitchFamily="18" charset="2"/>
              <a:buChar char=""/>
              <a:defRPr sz="2800" b="1" kern="120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187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8BD52"/>
              </a:buClr>
              <a:buFont typeface="Wingdings 2" pitchFamily="18" charset="2"/>
              <a:buChar char=""/>
              <a:defRPr sz="2600" b="1" kern="120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4255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6A6BD"/>
              </a:buClr>
              <a:buFont typeface="Wingdings 2" pitchFamily="18" charset="2"/>
              <a:buChar char=""/>
              <a:defRPr sz="2400" b="1" kern="120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673352" indent="-22860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11096" indent="-22860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1408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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22576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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EBFFD2"/>
                </a:solidFill>
              </a:rPr>
              <a:t>Server program</a:t>
            </a:r>
          </a:p>
          <a:p>
            <a:pPr lvl="1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EBFFD2"/>
                </a:solidFill>
              </a:rPr>
              <a:t>Running </a:t>
            </a:r>
            <a:r>
              <a:rPr lang="en-US" sz="2800" dirty="0" smtClean="0">
                <a:solidFill>
                  <a:srgbClr val="EBFFD2"/>
                </a:solidFill>
              </a:rPr>
              <a:t>at the server</a:t>
            </a:r>
            <a:endParaRPr lang="en-US" sz="2800" dirty="0">
              <a:solidFill>
                <a:srgbClr val="EBFFD2"/>
              </a:solidFill>
            </a:endParaRPr>
          </a:p>
          <a:p>
            <a:pPr lvl="1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solidFill>
                  <a:srgbClr val="EBFFD2"/>
                </a:solidFill>
              </a:rPr>
              <a:t>E.g. </a:t>
            </a:r>
            <a:r>
              <a:rPr lang="en-US" sz="2800" dirty="0">
                <a:solidFill>
                  <a:srgbClr val="EBFFD2"/>
                </a:solidFill>
              </a:rPr>
              <a:t>Web </a:t>
            </a:r>
            <a:r>
              <a:rPr lang="en-US" sz="2800" dirty="0" smtClean="0">
                <a:solidFill>
                  <a:srgbClr val="EBFFD2"/>
                </a:solidFill>
              </a:rPr>
              <a:t>server</a:t>
            </a:r>
          </a:p>
          <a:p>
            <a:pPr lvl="1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EBFFD2"/>
                </a:solidFill>
              </a:rPr>
              <a:t>Provides </a:t>
            </a:r>
            <a:r>
              <a:rPr lang="en-US" sz="2800" dirty="0" smtClean="0">
                <a:solidFill>
                  <a:srgbClr val="EBFFD2"/>
                </a:solidFill>
              </a:rPr>
              <a:t>resources</a:t>
            </a:r>
            <a:endParaRPr lang="en-US" sz="2800" dirty="0">
              <a:solidFill>
                <a:srgbClr val="EBFFD2"/>
              </a:solidFill>
            </a:endParaRPr>
          </a:p>
        </p:txBody>
      </p:sp>
      <p:pic>
        <p:nvPicPr>
          <p:cNvPr id="9" name="Picture 5" descr="j0292020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200" y="4059238"/>
            <a:ext cx="1868488" cy="1773237"/>
          </a:xfrm>
          <a:prstGeom prst="rect">
            <a:avLst/>
          </a:prstGeom>
          <a:noFill/>
        </p:spPr>
      </p:pic>
      <p:pic>
        <p:nvPicPr>
          <p:cNvPr id="10" name="Picture 6" descr="j0285750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6613" y="4191000"/>
            <a:ext cx="2497137" cy="1535112"/>
          </a:xfrm>
          <a:prstGeom prst="rect">
            <a:avLst/>
          </a:prstGeom>
          <a:noFill/>
        </p:spPr>
      </p:pic>
      <p:sp>
        <p:nvSpPr>
          <p:cNvPr id="11" name="Freeform 7"/>
          <p:cNvSpPr>
            <a:spLocks/>
          </p:cNvSpPr>
          <p:nvPr/>
        </p:nvSpPr>
        <p:spPr bwMode="auto">
          <a:xfrm>
            <a:off x="2789257" y="3810000"/>
            <a:ext cx="3314699" cy="774700"/>
          </a:xfrm>
          <a:custGeom>
            <a:avLst/>
            <a:gdLst/>
            <a:ahLst/>
            <a:cxnLst>
              <a:cxn ang="0">
                <a:pos x="0" y="488"/>
              </a:cxn>
              <a:cxn ang="0">
                <a:pos x="1089" y="4"/>
              </a:cxn>
              <a:cxn ang="0">
                <a:pos x="2250" y="464"/>
              </a:cxn>
            </a:cxnLst>
            <a:rect l="0" t="0" r="r" b="b"/>
            <a:pathLst>
              <a:path w="2250" h="488">
                <a:moveTo>
                  <a:pt x="0" y="488"/>
                </a:moveTo>
                <a:cubicBezTo>
                  <a:pt x="357" y="248"/>
                  <a:pt x="714" y="8"/>
                  <a:pt x="1089" y="4"/>
                </a:cubicBezTo>
                <a:cubicBezTo>
                  <a:pt x="1464" y="0"/>
                  <a:pt x="1857" y="232"/>
                  <a:pt x="2250" y="464"/>
                </a:cubicBezTo>
              </a:path>
            </a:pathLst>
          </a:custGeom>
          <a:noFill/>
          <a:ln w="38100" cap="flat" cmpd="sng">
            <a:solidFill>
              <a:schemeClr val="accent5">
                <a:lumMod val="20000"/>
                <a:lumOff val="80000"/>
              </a:schemeClr>
            </a:solidFill>
            <a:prstDash val="solid"/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" name="Freeform 8"/>
          <p:cNvSpPr>
            <a:spLocks/>
          </p:cNvSpPr>
          <p:nvPr/>
        </p:nvSpPr>
        <p:spPr bwMode="auto">
          <a:xfrm flipH="1" flipV="1">
            <a:off x="2789255" y="5594350"/>
            <a:ext cx="3314701" cy="774700"/>
          </a:xfrm>
          <a:custGeom>
            <a:avLst/>
            <a:gdLst/>
            <a:ahLst/>
            <a:cxnLst>
              <a:cxn ang="0">
                <a:pos x="0" y="488"/>
              </a:cxn>
              <a:cxn ang="0">
                <a:pos x="1089" y="4"/>
              </a:cxn>
              <a:cxn ang="0">
                <a:pos x="2250" y="464"/>
              </a:cxn>
            </a:cxnLst>
            <a:rect l="0" t="0" r="r" b="b"/>
            <a:pathLst>
              <a:path w="2250" h="488">
                <a:moveTo>
                  <a:pt x="0" y="488"/>
                </a:moveTo>
                <a:cubicBezTo>
                  <a:pt x="357" y="248"/>
                  <a:pt x="714" y="8"/>
                  <a:pt x="1089" y="4"/>
                </a:cubicBezTo>
                <a:cubicBezTo>
                  <a:pt x="1464" y="0"/>
                  <a:pt x="1857" y="232"/>
                  <a:pt x="2250" y="464"/>
                </a:cubicBezTo>
              </a:path>
            </a:pathLst>
          </a:custGeom>
          <a:noFill/>
          <a:ln w="38100" cap="flat" cmpd="sng">
            <a:solidFill>
              <a:schemeClr val="accent5">
                <a:lumMod val="20000"/>
                <a:lumOff val="80000"/>
              </a:schemeClr>
            </a:solidFill>
            <a:prstDash val="solid"/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268239" y="4168914"/>
            <a:ext cx="230063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kumimoji="0" lang="en-US" sz="2000" b="1" noProof="1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GET /</a:t>
            </a:r>
            <a:r>
              <a:rPr kumimoji="0" lang="en-US" sz="2000" b="1" noProof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index.html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2000" b="1" noProof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HTTP/1.0</a:t>
            </a:r>
            <a:endParaRPr kumimoji="0" lang="en-US" sz="2000" b="1" noProof="1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347073" y="5105400"/>
            <a:ext cx="230063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2000" b="1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HTTP/1.0 200 OK</a:t>
            </a:r>
          </a:p>
          <a:p>
            <a:pPr algn="ctr" eaLnBrk="1" hangingPunct="1">
              <a:lnSpc>
                <a:spcPct val="100000"/>
              </a:lnSpc>
            </a:pPr>
            <a:r>
              <a:rPr kumimoji="0" lang="en-US" sz="2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"</a:t>
            </a:r>
            <a:r>
              <a:rPr kumimoji="0" lang="en-US" sz="2000" b="1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Welcome to </a:t>
            </a:r>
            <a:r>
              <a:rPr kumimoji="0" lang="en-US" sz="2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our</a:t>
            </a:r>
            <a:endParaRPr kumimoji="0" lang="en-US" sz="2000" b="1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pPr algn="ctr" eaLnBrk="1" hangingPunct="1">
              <a:lnSpc>
                <a:spcPct val="100000"/>
              </a:lnSpc>
            </a:pPr>
            <a:r>
              <a:rPr kumimoji="0" lang="en-US" sz="2000" b="1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Web site!"</a:t>
            </a:r>
          </a:p>
        </p:txBody>
      </p:sp>
      <p:sp>
        <p:nvSpPr>
          <p:cNvPr id="15" name="Slide Number Placeholder 3"/>
          <p:cNvSpPr txBox="1">
            <a:spLocks/>
          </p:cNvSpPr>
          <p:nvPr/>
        </p:nvSpPr>
        <p:spPr>
          <a:xfrm>
            <a:off x="8610600" y="6553200"/>
            <a:ext cx="45720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452FF4-89E3-4D1B-9927-2DBDC00E58D7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EBFFC2"/>
                </a:solidFill>
                <a:effectLst/>
                <a:uLnTx/>
                <a:uFillTx/>
                <a:latin typeface="Corbe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EBFFC2"/>
              </a:solidFill>
              <a:effectLst/>
              <a:uLnTx/>
              <a:uFillTx/>
              <a:latin typeface="Corbe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241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ChangeArrowheads="1"/>
          </p:cNvSpPr>
          <p:nvPr/>
        </p:nvSpPr>
        <p:spPr bwMode="auto">
          <a:xfrm>
            <a:off x="646113" y="1600200"/>
            <a:ext cx="7886700" cy="1378839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GET </a:t>
            </a: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/academy/about.aspx 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HTTP/1.1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Host: www.telerik.com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User-Agent: Mozilla/5.0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i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&lt;CRLF&gt;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title"/>
          </p:nvPr>
        </p:nvSpPr>
        <p:spPr>
          <a:xfrm>
            <a:off x="3276600" y="152400"/>
            <a:ext cx="5638800" cy="914400"/>
          </a:xfrm>
        </p:spPr>
        <p:txBody>
          <a:bodyPr/>
          <a:lstStyle/>
          <a:p>
            <a:r>
              <a:rPr lang="en-US" dirty="0"/>
              <a:t>Example: Hyper Text Transfer Protocol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77188" name="Text Box 4"/>
          <p:cNvSpPr txBox="1">
            <a:spLocks noChangeArrowheads="1"/>
          </p:cNvSpPr>
          <p:nvPr/>
        </p:nvSpPr>
        <p:spPr bwMode="auto">
          <a:xfrm>
            <a:off x="684213" y="3735455"/>
            <a:ext cx="7848600" cy="2665345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HTTP/1.1 200 OK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Date: Mon, 5 Jul 2010 13:09:03 GMT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Server: </a:t>
            </a: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Microsoft-HTTPAPI/2.0</a:t>
            </a:r>
            <a:endParaRPr lang="en-US" sz="2200" b="1" noProof="1" smtClean="0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Last-Modified: </a:t>
            </a:r>
            <a:r>
              <a:rPr lang="sv-SE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Mon, 12 Jul 2010 15:33:23 GMT</a:t>
            </a:r>
            <a:endParaRPr lang="en-US" sz="2200" b="1" noProof="1" smtClean="0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Content-Length: 54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i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&lt;CRLF&gt;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&lt;html&gt;&lt;title&gt;Hello&lt;/title&gt;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Welcome to our site&lt;/html&gt;</a:t>
            </a:r>
          </a:p>
        </p:txBody>
      </p:sp>
      <p:sp>
        <p:nvSpPr>
          <p:cNvPr id="477189" name="Text Box 5"/>
          <p:cNvSpPr txBox="1">
            <a:spLocks noChangeArrowheads="1"/>
          </p:cNvSpPr>
          <p:nvPr/>
        </p:nvSpPr>
        <p:spPr bwMode="auto">
          <a:xfrm>
            <a:off x="601662" y="939225"/>
            <a:ext cx="3132138" cy="584775"/>
          </a:xfrm>
          <a:prstGeom prst="rect">
            <a:avLst/>
          </a:prstGeom>
        </p:spPr>
        <p:txBody>
          <a:bodyPr/>
          <a:lstStyle/>
          <a:p>
            <a:pPr marL="319088" indent="-319088" eaLnBrk="0" hangingPunct="0">
              <a:spcBef>
                <a:spcPct val="2000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</a:pPr>
            <a:r>
              <a:rPr lang="en-US" sz="3200" b="1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HTTP </a:t>
            </a:r>
            <a:r>
              <a:rPr lang="en-US" sz="3200" b="1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request:</a:t>
            </a:r>
            <a:endParaRPr lang="bg-BG" sz="32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77191" name="AutoShape 7"/>
          <p:cNvSpPr>
            <a:spLocks noChangeArrowheads="1"/>
          </p:cNvSpPr>
          <p:nvPr/>
        </p:nvSpPr>
        <p:spPr bwMode="auto">
          <a:xfrm>
            <a:off x="4589463" y="2434649"/>
            <a:ext cx="3289300" cy="1379101"/>
          </a:xfrm>
          <a:prstGeom prst="wedgeRoundRectCallout">
            <a:avLst>
              <a:gd name="adj1" fmla="val -137420"/>
              <a:gd name="adj2" fmla="val -24732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The empty line denotes the end of the request header</a:t>
            </a:r>
          </a:p>
        </p:txBody>
      </p:sp>
      <p:sp>
        <p:nvSpPr>
          <p:cNvPr id="477192" name="AutoShape 8"/>
          <p:cNvSpPr>
            <a:spLocks noChangeArrowheads="1"/>
          </p:cNvSpPr>
          <p:nvPr/>
        </p:nvSpPr>
        <p:spPr bwMode="auto">
          <a:xfrm>
            <a:off x="5029200" y="5171552"/>
            <a:ext cx="3297237" cy="1379101"/>
          </a:xfrm>
          <a:prstGeom prst="wedgeRoundRectCallout">
            <a:avLst>
              <a:gd name="adj1" fmla="val -149785"/>
              <a:gd name="adj2" fmla="val -23547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The empty line denotes the end of the response header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01662" y="3048000"/>
            <a:ext cx="3360738" cy="584775"/>
          </a:xfrm>
          <a:prstGeom prst="rect">
            <a:avLst/>
          </a:prstGeom>
        </p:spPr>
        <p:txBody>
          <a:bodyPr/>
          <a:lstStyle/>
          <a:p>
            <a:pPr marL="319088" indent="-319088" eaLnBrk="0" hangingPunct="0">
              <a:spcBef>
                <a:spcPct val="2000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</a:pPr>
            <a:r>
              <a:rPr lang="en-US" sz="32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HTTP </a:t>
            </a:r>
            <a:r>
              <a:rPr lang="en-US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response:</a:t>
            </a:r>
            <a:endParaRPr lang="bg-BG" sz="32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Request Message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066801"/>
            <a:ext cx="8496300" cy="3803650"/>
          </a:xfrm>
        </p:spPr>
        <p:txBody>
          <a:bodyPr/>
          <a:lstStyle/>
          <a:p>
            <a:r>
              <a:rPr lang="en-US" dirty="0"/>
              <a:t>Request message sent by a client consists of</a:t>
            </a:r>
          </a:p>
          <a:p>
            <a:pPr lvl="1"/>
            <a:r>
              <a:rPr lang="en-US" sz="2800" dirty="0"/>
              <a:t>Request </a:t>
            </a:r>
            <a:r>
              <a:rPr lang="en-US" sz="2800" dirty="0" smtClean="0"/>
              <a:t>line – request </a:t>
            </a:r>
            <a:r>
              <a:rPr lang="en-US" sz="2800" dirty="0"/>
              <a:t>method (GET, </a:t>
            </a:r>
            <a:r>
              <a:rPr lang="en-US" sz="2800" dirty="0" smtClean="0"/>
              <a:t>POST, HEAD</a:t>
            </a:r>
            <a:r>
              <a:rPr lang="en-US" sz="2800" dirty="0"/>
              <a:t>, </a:t>
            </a:r>
            <a:r>
              <a:rPr lang="en-US" sz="2800" dirty="0" smtClean="0"/>
              <a:t>...), resource URI, </a:t>
            </a:r>
            <a:r>
              <a:rPr lang="en-US" sz="2800" dirty="0"/>
              <a:t>and protocol version</a:t>
            </a:r>
          </a:p>
          <a:p>
            <a:pPr lvl="1"/>
            <a:r>
              <a:rPr lang="en-US" sz="2800" dirty="0"/>
              <a:t>Request </a:t>
            </a:r>
            <a:r>
              <a:rPr lang="en-US" sz="2800" dirty="0" smtClean="0"/>
              <a:t>headers – additional parameters</a:t>
            </a:r>
            <a:endParaRPr lang="en-US" sz="2800" dirty="0"/>
          </a:p>
          <a:p>
            <a:pPr lvl="1"/>
            <a:r>
              <a:rPr lang="en-US" sz="2800" dirty="0" smtClean="0"/>
              <a:t>Body – optional data</a:t>
            </a:r>
          </a:p>
          <a:p>
            <a:pPr lvl="2"/>
            <a:r>
              <a:rPr lang="en-US" sz="2600" dirty="0" smtClean="0"/>
              <a:t>E.g. posted form data, files, etc.</a:t>
            </a:r>
            <a:endParaRPr lang="en-US" sz="26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78212" name="Rectangle 4"/>
          <p:cNvSpPr>
            <a:spLocks noChangeArrowheads="1"/>
          </p:cNvSpPr>
          <p:nvPr/>
        </p:nvSpPr>
        <p:spPr bwMode="auto">
          <a:xfrm>
            <a:off x="873126" y="4953000"/>
            <a:ext cx="7432674" cy="1378839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&lt;request method&gt; &lt;resource&gt; HTTP/&lt;version&gt;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&lt;headers&gt;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&lt;empty line&gt;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&lt;body&gt;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GET Request – Example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79235" name="Rectangle 3"/>
          <p:cNvSpPr>
            <a:spLocks noChangeArrowheads="1"/>
          </p:cNvSpPr>
          <p:nvPr/>
        </p:nvSpPr>
        <p:spPr bwMode="auto">
          <a:xfrm>
            <a:off x="722313" y="1929348"/>
            <a:ext cx="7659687" cy="4172617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32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GET /academy/winter-2009-2010.aspx HTTP/1.1</a:t>
            </a:r>
          </a:p>
          <a:p>
            <a:pPr eaLnBrk="0" hangingPunct="0">
              <a:lnSpc>
                <a:spcPts val="32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Host: www.telerik.com</a:t>
            </a:r>
          </a:p>
          <a:p>
            <a:pPr eaLnBrk="0" hangingPunct="0">
              <a:lnSpc>
                <a:spcPts val="32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Accept: */*</a:t>
            </a:r>
          </a:p>
          <a:p>
            <a:pPr eaLnBrk="0" hangingPunct="0">
              <a:lnSpc>
                <a:spcPts val="32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Accept-Language: bg</a:t>
            </a:r>
          </a:p>
          <a:p>
            <a:pPr eaLnBrk="0" hangingPunct="0">
              <a:lnSpc>
                <a:spcPts val="32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Accept-Encoding: gzip, deflate</a:t>
            </a:r>
          </a:p>
          <a:p>
            <a:pPr eaLnBrk="0" hangingPunct="0">
              <a:lnSpc>
                <a:spcPts val="32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User-Agent: Mozilla/4.0(compatible;MSIE 6.0; Windows NT 5.0)</a:t>
            </a:r>
          </a:p>
          <a:p>
            <a:pPr eaLnBrk="0" hangingPunct="0">
              <a:lnSpc>
                <a:spcPts val="32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Connection: Keep-Alive</a:t>
            </a:r>
          </a:p>
          <a:p>
            <a:pPr eaLnBrk="0" hangingPunct="0">
              <a:lnSpc>
                <a:spcPts val="32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Cache-Control: no-cache</a:t>
            </a:r>
          </a:p>
          <a:p>
            <a:pPr eaLnBrk="0" hangingPunct="0">
              <a:lnSpc>
                <a:spcPts val="32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i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&lt;CRLF&gt;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04800" y="1124485"/>
            <a:ext cx="8496300" cy="609600"/>
          </a:xfrm>
          <a:prstGeom prst="rect">
            <a:avLst/>
          </a:prstGeom>
        </p:spPr>
        <p:txBody>
          <a:bodyPr/>
          <a:lstStyle/>
          <a:p>
            <a:pPr marL="282575" lvl="0" indent="-282575" eaLnBrk="0" hangingPunct="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</a:pPr>
            <a:r>
              <a:rPr lang="en-US" sz="3200" b="1" dirty="0" smtClean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of HTTP GET request: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F5FF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5410200" y="2434649"/>
            <a:ext cx="3106737" cy="527804"/>
          </a:xfrm>
          <a:prstGeom prst="wedgeRoundRectCallout">
            <a:avLst>
              <a:gd name="adj1" fmla="val -65207"/>
              <a:gd name="adj2" fmla="val -65022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HTTP request line</a:t>
            </a: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5468937" y="4648200"/>
            <a:ext cx="2379664" cy="527804"/>
          </a:xfrm>
          <a:prstGeom prst="wedgeRoundRectCallout">
            <a:avLst>
              <a:gd name="adj1" fmla="val -70569"/>
              <a:gd name="adj2" fmla="val -52935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HTTP headers</a:t>
            </a: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068726" y="5838063"/>
            <a:ext cx="4114800" cy="527804"/>
          </a:xfrm>
          <a:prstGeom prst="wedgeRoundRectCallout">
            <a:avLst>
              <a:gd name="adj1" fmla="val -71209"/>
              <a:gd name="adj2" fmla="val -13436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The request body is empty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WWW and the HTTP protocol</a:t>
            </a:r>
          </a:p>
          <a:p>
            <a:pPr lvl="1"/>
            <a:r>
              <a:rPr lang="en-US" dirty="0" smtClean="0"/>
              <a:t>The HTTP protocol</a:t>
            </a:r>
          </a:p>
          <a:p>
            <a:pPr lvl="1"/>
            <a:r>
              <a:rPr lang="en-US" dirty="0" smtClean="0"/>
              <a:t>The request-response model</a:t>
            </a:r>
          </a:p>
          <a:p>
            <a:pPr lvl="1"/>
            <a:r>
              <a:rPr lang="en-US" dirty="0" smtClean="0"/>
              <a:t>GET vs. POST methods</a:t>
            </a:r>
          </a:p>
          <a:p>
            <a:pPr lvl="1"/>
            <a:r>
              <a:rPr lang="en-US" dirty="0" smtClean="0"/>
              <a:t>HTTP Response Codes</a:t>
            </a:r>
          </a:p>
          <a:p>
            <a:r>
              <a:rPr lang="en-US" dirty="0" smtClean="0"/>
              <a:t>Cookies</a:t>
            </a:r>
          </a:p>
          <a:p>
            <a:r>
              <a:rPr lang="en-US" dirty="0" smtClean="0"/>
              <a:t>Web Development Tools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30722" name="Picture 2" descr="http://www.definicionabc.com/wp-content/uploads/html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24769" y="3887530"/>
            <a:ext cx="3309631" cy="2360870"/>
          </a:xfrm>
          <a:prstGeom prst="roundRect">
            <a:avLst>
              <a:gd name="adj" fmla="val 4932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76200"/>
            <a:ext cx="7086600" cy="914400"/>
          </a:xfrm>
        </p:spPr>
        <p:txBody>
          <a:bodyPr/>
          <a:lstStyle/>
          <a:p>
            <a:r>
              <a:rPr lang="en-US" dirty="0"/>
              <a:t>HTTP POST Request – Example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80259" name="Rectangle 3"/>
          <p:cNvSpPr>
            <a:spLocks noChangeArrowheads="1"/>
          </p:cNvSpPr>
          <p:nvPr/>
        </p:nvSpPr>
        <p:spPr bwMode="auto">
          <a:xfrm>
            <a:off x="685800" y="1600201"/>
            <a:ext cx="7772400" cy="4916731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POST /webmail/login.phtml HTTP/1.1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Host: www.abv.bg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Accept: */*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Accept-Language: bg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Accept-Encoding: gzip, deflate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User-Agent: Mozilla/4.0(compatible;MSIE 6.0; Windows NT 5.0)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Connection: Keep-Alive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Cache-Control: no-cache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Content-Length: 59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i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&lt;CRLF&gt;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LOGIN_USER=mente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DOMAIN_NAME=abv.bg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LOGIN_PASS=top*secret!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i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&lt;CRLF&gt;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04800" y="914400"/>
            <a:ext cx="8496300" cy="609600"/>
          </a:xfrm>
          <a:prstGeom prst="rect">
            <a:avLst/>
          </a:prstGeom>
        </p:spPr>
        <p:txBody>
          <a:bodyPr/>
          <a:lstStyle/>
          <a:p>
            <a:pPr marL="282575" lvl="0" indent="-282575" eaLnBrk="0" hangingPunct="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</a:pPr>
            <a:r>
              <a:rPr lang="en-US" sz="3200" b="1" dirty="0" smtClean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of HTTP POST request: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F5FF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4741864" y="2057400"/>
            <a:ext cx="3106737" cy="527804"/>
          </a:xfrm>
          <a:prstGeom prst="wedgeRoundRectCallout">
            <a:avLst>
              <a:gd name="adj1" fmla="val -62127"/>
              <a:gd name="adj2" fmla="val -60993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HTTP request line</a:t>
            </a: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5257800" y="4143433"/>
            <a:ext cx="2379664" cy="527804"/>
          </a:xfrm>
          <a:prstGeom prst="wedgeRoundRectCallout">
            <a:avLst>
              <a:gd name="adj1" fmla="val -66548"/>
              <a:gd name="adj2" fmla="val -32790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HTTP headers</a:t>
            </a: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390232" y="5029200"/>
            <a:ext cx="4114800" cy="953453"/>
          </a:xfrm>
          <a:prstGeom prst="wedgeRoundRectCallout">
            <a:avLst>
              <a:gd name="adj1" fmla="val -68367"/>
              <a:gd name="adj2" fmla="val -20127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The request body contains the submitted form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Conditional HTTP GET – </a:t>
            </a:r>
            <a:r>
              <a:rPr lang="en-US" sz="3700" dirty="0"/>
              <a:t>Example</a:t>
            </a:r>
          </a:p>
        </p:txBody>
      </p:sp>
      <p:sp>
        <p:nvSpPr>
          <p:cNvPr id="481285" name="Rectangle 5"/>
          <p:cNvSpPr>
            <a:spLocks noGrp="1" noChangeArrowheads="1"/>
          </p:cNvSpPr>
          <p:nvPr>
            <p:ph idx="1"/>
          </p:nvPr>
        </p:nvSpPr>
        <p:spPr>
          <a:xfrm>
            <a:off x="323850" y="3810000"/>
            <a:ext cx="8496300" cy="2667000"/>
          </a:xfrm>
          <a:noFill/>
          <a:ln/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sz="3000" dirty="0" smtClean="0"/>
              <a:t>Fetches the </a:t>
            </a:r>
            <a:r>
              <a:rPr lang="en-US" sz="3000" dirty="0"/>
              <a:t>resource only if it has been changed at the server</a:t>
            </a:r>
          </a:p>
          <a:p>
            <a:pPr lvl="1">
              <a:lnSpc>
                <a:spcPct val="95000"/>
              </a:lnSpc>
            </a:pPr>
            <a:r>
              <a:rPr lang="en-US" sz="2800" dirty="0" smtClean="0"/>
              <a:t>Server replies with “</a:t>
            </a:r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304 </a:t>
            </a:r>
            <a:r>
              <a:rPr lang="en-US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Not Modified</a:t>
            </a:r>
            <a:r>
              <a:rPr lang="en-US" sz="2800" dirty="0"/>
              <a:t>” if </a:t>
            </a:r>
            <a:r>
              <a:rPr lang="en-US" sz="2800" dirty="0" smtClean="0"/>
              <a:t>the resource </a:t>
            </a:r>
            <a:r>
              <a:rPr lang="en-US" sz="2800" dirty="0"/>
              <a:t>has </a:t>
            </a:r>
            <a:r>
              <a:rPr lang="en-US" sz="2800" dirty="0" smtClean="0"/>
              <a:t>not been </a:t>
            </a:r>
            <a:r>
              <a:rPr lang="en-US" sz="2800" dirty="0"/>
              <a:t>changed</a:t>
            </a:r>
          </a:p>
          <a:p>
            <a:pPr lvl="1">
              <a:lnSpc>
                <a:spcPct val="95000"/>
              </a:lnSpc>
            </a:pPr>
            <a:r>
              <a:rPr lang="en-US" sz="2800" dirty="0"/>
              <a:t>Or </a:t>
            </a:r>
            <a:r>
              <a:rPr lang="en-US" sz="2800" dirty="0" smtClean="0"/>
              <a:t>“</a:t>
            </a:r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200 </a:t>
            </a:r>
            <a:r>
              <a:rPr lang="en-US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OK</a:t>
            </a:r>
            <a:r>
              <a:rPr lang="en-US" sz="2800" dirty="0"/>
              <a:t>” with the latest version otherwise</a:t>
            </a:r>
            <a:endParaRPr lang="bg-BG" sz="280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81283" name="Rectangle 3"/>
          <p:cNvSpPr>
            <a:spLocks noChangeArrowheads="1"/>
          </p:cNvSpPr>
          <p:nvPr/>
        </p:nvSpPr>
        <p:spPr bwMode="auto">
          <a:xfrm>
            <a:off x="728663" y="1804734"/>
            <a:ext cx="7577138" cy="1700466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GET /academy/join.aspx HTTP/1.1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Host: www.telerik.com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User-Agent: Gecko/20100115 Firefox/3.6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If-Modified-Since: Tue, 9 Mar 2010 11:12:23 GMT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i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&lt;CRLF&gt;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4800" y="990600"/>
            <a:ext cx="8496300" cy="609600"/>
          </a:xfrm>
          <a:prstGeom prst="rect">
            <a:avLst/>
          </a:prstGeom>
        </p:spPr>
        <p:txBody>
          <a:bodyPr/>
          <a:lstStyle/>
          <a:p>
            <a:pPr marL="282575" lvl="0" indent="-282575" eaLnBrk="0" hangingPunct="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</a:pPr>
            <a:r>
              <a:rPr lang="en-US" sz="3200" b="1" dirty="0" smtClean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of HTTP conditional GET request: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F5FF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Response Message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Response message sent by the server</a:t>
            </a:r>
          </a:p>
          <a:p>
            <a:pPr lvl="1"/>
            <a:r>
              <a:rPr lang="en-US" dirty="0"/>
              <a:t>Status line – protocol version, status code, status phrase</a:t>
            </a:r>
          </a:p>
          <a:p>
            <a:pPr lvl="1"/>
            <a:r>
              <a:rPr lang="en-US" dirty="0"/>
              <a:t>Response headers – provide </a:t>
            </a:r>
            <a:r>
              <a:rPr lang="en-US" dirty="0" smtClean="0"/>
              <a:t>meta </a:t>
            </a:r>
            <a:r>
              <a:rPr lang="en-US" dirty="0"/>
              <a:t>data</a:t>
            </a:r>
          </a:p>
          <a:p>
            <a:pPr lvl="1"/>
            <a:r>
              <a:rPr lang="en-US" dirty="0"/>
              <a:t>Body – the contents of the response (the requested resource)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82308" name="Rectangle 4"/>
          <p:cNvSpPr>
            <a:spLocks noChangeArrowheads="1"/>
          </p:cNvSpPr>
          <p:nvPr/>
        </p:nvSpPr>
        <p:spPr bwMode="auto">
          <a:xfrm>
            <a:off x="796926" y="4800600"/>
            <a:ext cx="7585074" cy="1378839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ru-RU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HTTP/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&lt;version&gt;</a:t>
            </a:r>
            <a:r>
              <a:rPr lang="ru-RU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&lt;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status code</a:t>
            </a:r>
            <a:r>
              <a:rPr lang="ru-RU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&gt; &lt;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status text</a:t>
            </a:r>
            <a:r>
              <a:rPr lang="ru-RU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ru-RU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&lt;header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s</a:t>
            </a:r>
            <a:r>
              <a:rPr lang="ru-RU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ru-RU" sz="2200" b="1" i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</a:t>
            </a:r>
            <a:r>
              <a:rPr lang="en-US" sz="2200" b="1" i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CRLF</a:t>
            </a:r>
            <a:r>
              <a:rPr lang="ru-RU" sz="2200" b="1" i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ru-RU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response body – the requested resource</a:t>
            </a:r>
            <a:r>
              <a:rPr lang="ru-RU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  <a:lumOff val="35000"/>
              </a:schemeClr>
            </a:gs>
            <a:gs pos="83000">
              <a:schemeClr val="bg1"/>
            </a:gs>
          </a:gsLst>
          <a:path path="circle">
            <a:fillToRect l="20000" t="30000" r="135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28600" y="1066800"/>
            <a:ext cx="8686800" cy="609600"/>
          </a:xfrm>
          <a:prstGeom prst="rect">
            <a:avLst/>
          </a:prstGeom>
        </p:spPr>
        <p:txBody>
          <a:bodyPr/>
          <a:lstStyle/>
          <a:p>
            <a:pPr marL="282575" lvl="0" indent="-282575" eaLnBrk="0" hangingPunct="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</a:pPr>
            <a:r>
              <a:rPr lang="en-US" sz="3000" b="1" dirty="0" smtClean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of HTTP response from the Web server: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Response – Example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483331" name="Rectangle 3"/>
          <p:cNvSpPr>
            <a:spLocks noChangeArrowheads="1"/>
          </p:cNvSpPr>
          <p:nvPr/>
        </p:nvSpPr>
        <p:spPr bwMode="auto">
          <a:xfrm>
            <a:off x="646113" y="2026682"/>
            <a:ext cx="7742237" cy="3951851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HTTP/1.1 200 OK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Date: Fri, 17 Jul 2010 16:09:18 GMT+2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Server: Apache/2.2.14 (Linux)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Accept-Ranges: bytes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Content-Length: 84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Content-Type: text/html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i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&lt;CRLF</a:t>
            </a:r>
            <a:r>
              <a:rPr lang="en-US" sz="2400" b="1" i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&gt;</a:t>
            </a:r>
            <a:endParaRPr lang="en-US" sz="2400" b="1" noProof="1" smtClean="0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&lt;html&gt;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&lt;head&gt;&lt;title&gt;Test&lt;/title&gt;&lt;/head&gt;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&lt;body&gt;Test HTML page.&lt;/body&gt;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&lt;/html&gt;</a:t>
            </a: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3882823" y="1676400"/>
            <a:ext cx="4038600" cy="527804"/>
          </a:xfrm>
          <a:prstGeom prst="wedgeRoundRectCallout">
            <a:avLst>
              <a:gd name="adj1" fmla="val -62574"/>
              <a:gd name="adj2" fmla="val 53832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HTTP response status line</a:t>
            </a: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791200" y="3313056"/>
            <a:ext cx="1887536" cy="1379101"/>
          </a:xfrm>
          <a:prstGeom prst="wedgeRoundRectCallout">
            <a:avLst>
              <a:gd name="adj1" fmla="val -84651"/>
              <a:gd name="adj2" fmla="val -27493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HTTP response headers</a:t>
            </a: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6096000" y="5501806"/>
            <a:ext cx="2427600" cy="953453"/>
          </a:xfrm>
          <a:prstGeom prst="wedgeRoundRectCallout">
            <a:avLst>
              <a:gd name="adj1" fmla="val -63020"/>
              <a:gd name="adj2" fmla="val -38903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The HTTP response body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Response – Example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84355" name="Rectangle 3"/>
          <p:cNvSpPr>
            <a:spLocks noChangeArrowheads="1"/>
          </p:cNvSpPr>
          <p:nvPr/>
        </p:nvSpPr>
        <p:spPr bwMode="auto">
          <a:xfrm>
            <a:off x="646113" y="1703360"/>
            <a:ext cx="7742237" cy="4682820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1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HTTP/1.1 404 Not Found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1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Date: Fri, 17 Jul 2010 16:09:18 GMT+2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1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Server: Apache/2.2.14 (Linux)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1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Connection: close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1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Content-Type: text/html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000" b="1" i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&lt;CRLF</a:t>
            </a:r>
            <a:r>
              <a:rPr lang="en-US" sz="2000" b="1" i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&gt;</a:t>
            </a:r>
            <a:endParaRPr lang="en-US" sz="2100" b="1" noProof="1" smtClean="0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1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&lt;HTML&gt;&lt;HEAD&gt;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1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&lt;TITLE&gt;404 Not Found&lt;/TITLE&gt;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1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&lt;/HEAD&gt;&lt;BODY&gt;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1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&lt;H1&gt;Not Found&lt;/H1&gt;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1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The requested URL /img/telerik-logo.gif was not found on this server.&lt;P&gt;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1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&lt;HR&gt;&lt;ADDRESS&gt;Apache/2.2.14 Server at Port 80&lt;/ADDRESS&gt;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1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&lt;/BODY&gt;&lt;/HTML&gt;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28600" y="914400"/>
            <a:ext cx="8686800" cy="609600"/>
          </a:xfrm>
          <a:prstGeom prst="rect">
            <a:avLst/>
          </a:prstGeom>
        </p:spPr>
        <p:txBody>
          <a:bodyPr/>
          <a:lstStyle/>
          <a:p>
            <a:pPr marL="282575" lvl="0" indent="-282575" eaLnBrk="0" hangingPunct="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</a:pPr>
            <a:r>
              <a:rPr lang="en-US" sz="3000" b="1" dirty="0" smtClean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of HTTP response with error result: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4876800" y="1524000"/>
            <a:ext cx="3352800" cy="527804"/>
          </a:xfrm>
          <a:prstGeom prst="wedgeRoundRectCallout">
            <a:avLst>
              <a:gd name="adj1" fmla="val -70502"/>
              <a:gd name="adj2" fmla="val 21600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Response status line</a:t>
            </a: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5609432" y="2587305"/>
            <a:ext cx="1887536" cy="1379101"/>
          </a:xfrm>
          <a:prstGeom prst="wedgeRoundRectCallout">
            <a:avLst>
              <a:gd name="adj1" fmla="val -84651"/>
              <a:gd name="adj2" fmla="val -27493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HTTP response headers</a:t>
            </a: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615500" y="5915528"/>
            <a:ext cx="3875400" cy="527804"/>
          </a:xfrm>
          <a:prstGeom prst="wedgeRoundRectCallout">
            <a:avLst>
              <a:gd name="adj1" fmla="val -58905"/>
              <a:gd name="adj2" fmla="val -44946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The HTTP response body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Content-Type and Disposition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Content-Type header at the server specifies how the output should be processed</a:t>
            </a:r>
          </a:p>
          <a:p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46113" y="3319841"/>
            <a:ext cx="7742237" cy="413959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Content-Type: text/html; charset=utf-8</a:t>
            </a:r>
            <a:endParaRPr lang="en-US" sz="2200" b="1" noProof="1" smtClean="0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3636334" y="2209800"/>
            <a:ext cx="4517065" cy="953453"/>
          </a:xfrm>
          <a:prstGeom prst="wedgeRoundRectCallout">
            <a:avLst>
              <a:gd name="adj1" fmla="val -62263"/>
              <a:gd name="adj2" fmla="val 53940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UTF-8 encoded HTML page. Will be shown in the browser.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47885" y="4114800"/>
            <a:ext cx="7742237" cy="1057212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Content-Type: 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application/pdf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Content-Disposition: 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attachment;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filename="Financial-Report-April-2010.pdf</a:t>
            </a: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"</a:t>
            </a: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057400" y="5334000"/>
            <a:ext cx="5943598" cy="953453"/>
          </a:xfrm>
          <a:prstGeom prst="wedgeRoundRectCallout">
            <a:avLst>
              <a:gd name="adj1" fmla="val -55211"/>
              <a:gd name="adj2" fmla="val -54231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This will download a PDF file named </a:t>
            </a:r>
            <a:r>
              <a:rPr lang="en-US" sz="26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Financial-Report-April-2010.pdf</a:t>
            </a:r>
            <a:endParaRPr lang="en-US" sz="2600" b="1" noProof="1" smtClean="0">
              <a:solidFill>
                <a:srgbClr val="F7FFE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30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Request Methods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HTTP request </a:t>
            </a:r>
            <a:r>
              <a:rPr lang="en-US" dirty="0" smtClean="0"/>
              <a:t>methods: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GET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Return the specified resource</a:t>
            </a:r>
            <a:r>
              <a:rPr lang="en-US" dirty="0"/>
              <a:t>, run a program at the server</a:t>
            </a:r>
            <a:r>
              <a:rPr lang="en-US" dirty="0" smtClean="0"/>
              <a:t>, or just download file, </a:t>
            </a:r>
            <a:r>
              <a:rPr lang="en-US" dirty="0"/>
              <a:t>…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HEAD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Return </a:t>
            </a:r>
            <a:r>
              <a:rPr lang="en-US" dirty="0"/>
              <a:t>the meta-data associated with a resource (headers only)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POST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Update </a:t>
            </a:r>
            <a:r>
              <a:rPr lang="en-US" dirty="0"/>
              <a:t>a resource, provide input data </a:t>
            </a:r>
            <a:r>
              <a:rPr lang="en-US" dirty="0" smtClean="0"/>
              <a:t>for processing at </a:t>
            </a:r>
            <a:r>
              <a:rPr lang="en-US" dirty="0"/>
              <a:t>the server,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Response Codes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HTTP response code classes</a:t>
            </a:r>
          </a:p>
          <a:p>
            <a:pPr lvl="1"/>
            <a:r>
              <a:rPr lang="en-US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1xx</a:t>
            </a:r>
            <a:r>
              <a:rPr lang="en-US" sz="2800" dirty="0"/>
              <a:t>: informational (e.g., “</a:t>
            </a:r>
            <a:r>
              <a:rPr lang="en-US" sz="2600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100 Continue</a:t>
            </a:r>
            <a:r>
              <a:rPr lang="en-US" sz="2800" dirty="0"/>
              <a:t>”)</a:t>
            </a:r>
          </a:p>
          <a:p>
            <a:pPr lvl="1"/>
            <a:r>
              <a:rPr lang="en-US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2xx</a:t>
            </a:r>
            <a:r>
              <a:rPr lang="en-US" sz="2800" dirty="0"/>
              <a:t>: success (e.g., “</a:t>
            </a:r>
            <a:r>
              <a:rPr lang="en-US" sz="2600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200 OK</a:t>
            </a:r>
            <a:r>
              <a:rPr lang="en-US" sz="2800" dirty="0"/>
              <a:t>”)</a:t>
            </a:r>
          </a:p>
          <a:p>
            <a:pPr lvl="1"/>
            <a:r>
              <a:rPr lang="en-US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3xx</a:t>
            </a:r>
            <a:r>
              <a:rPr lang="en-US" sz="2800" dirty="0"/>
              <a:t>: redirection (e.g., “</a:t>
            </a:r>
            <a:r>
              <a:rPr lang="en-US" sz="2600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304 Not Modified</a:t>
            </a:r>
            <a:r>
              <a:rPr lang="en-US" sz="2800" dirty="0"/>
              <a:t>”, "</a:t>
            </a:r>
            <a:r>
              <a:rPr lang="en-US" sz="2600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302 Found</a:t>
            </a:r>
            <a:r>
              <a:rPr lang="en-US" sz="2800" dirty="0"/>
              <a:t>")</a:t>
            </a:r>
          </a:p>
          <a:p>
            <a:pPr lvl="1"/>
            <a:r>
              <a:rPr lang="en-US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4xx</a:t>
            </a:r>
            <a:r>
              <a:rPr lang="en-US" sz="2800" dirty="0"/>
              <a:t>: client error (e.g., “</a:t>
            </a:r>
            <a:r>
              <a:rPr lang="en-US" sz="2600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404 Not Found</a:t>
            </a:r>
            <a:r>
              <a:rPr lang="en-US" sz="2800" dirty="0"/>
              <a:t>”)</a:t>
            </a:r>
          </a:p>
          <a:p>
            <a:pPr lvl="1"/>
            <a:r>
              <a:rPr lang="en-US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5xx</a:t>
            </a:r>
            <a:r>
              <a:rPr lang="en-US" sz="2800" dirty="0"/>
              <a:t>: server error (e.g., “</a:t>
            </a:r>
            <a:r>
              <a:rPr lang="en-US" sz="2600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503</a:t>
            </a:r>
            <a:r>
              <a:rPr lang="en-US" sz="2600" dirty="0">
                <a:solidFill>
                  <a:schemeClr val="accent5">
                    <a:lumMod val="20000"/>
                    <a:lumOff val="80000"/>
                  </a:schemeClr>
                </a:solidFill>
                <a:cs typeface="Consolas" pitchFamily="49" charset="0"/>
              </a:rPr>
              <a:t> </a:t>
            </a:r>
            <a:r>
              <a:rPr lang="en-US" sz="2600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Service</a:t>
            </a:r>
            <a:r>
              <a:rPr lang="en-US" sz="2600" dirty="0">
                <a:solidFill>
                  <a:schemeClr val="accent5">
                    <a:lumMod val="20000"/>
                    <a:lumOff val="80000"/>
                  </a:schemeClr>
                </a:solidFill>
                <a:cs typeface="Consolas" pitchFamily="49" charset="0"/>
              </a:rPr>
              <a:t> </a:t>
            </a:r>
            <a:r>
              <a:rPr lang="en-US" sz="2600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Unavailable</a:t>
            </a:r>
            <a:r>
              <a:rPr lang="en-US" sz="2800" dirty="0"/>
              <a:t>”)</a:t>
            </a:r>
          </a:p>
          <a:p>
            <a:r>
              <a:rPr lang="en-US" sz="3000" dirty="0"/>
              <a:t>"</a:t>
            </a:r>
            <a:r>
              <a:rPr lang="bg-BG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302 Found</a:t>
            </a:r>
            <a:r>
              <a:rPr lang="en-US" sz="3000" dirty="0"/>
              <a:t>"</a:t>
            </a:r>
            <a:r>
              <a:rPr lang="bg-BG" sz="3000" dirty="0"/>
              <a:t> </a:t>
            </a:r>
            <a:r>
              <a:rPr lang="en-US" sz="3000" dirty="0"/>
              <a:t>is used for redirecting the Web browser to another URL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Browser Redirection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 browser redirection example</a:t>
            </a:r>
          </a:p>
          <a:p>
            <a:pPr lvl="1"/>
            <a:r>
              <a:rPr lang="en-US" dirty="0" smtClean="0"/>
              <a:t>HTTP GET requesting a moved URL: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>
              <a:spcBef>
                <a:spcPts val="3600"/>
              </a:spcBef>
            </a:pPr>
            <a:r>
              <a:rPr lang="en-US" dirty="0" smtClean="0"/>
              <a:t>The HTTP response says the browser should request another URL: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28663" y="2438400"/>
            <a:ext cx="7577138" cy="1378839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GET 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/ </a:t>
            </a: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HTTP/1.1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Host: 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academy.telerik.com</a:t>
            </a:r>
            <a:endParaRPr lang="en-US" sz="2200" b="1" noProof="1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User-Agent: Gecko/20100115 Firefox/3.6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i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</a:t>
            </a:r>
            <a:r>
              <a:rPr lang="en-US" sz="2200" b="1" i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CRLF&gt;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28662" y="5191188"/>
            <a:ext cx="7577138" cy="1057212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HTTP/1.1 301 Moved Permanently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Location: http://www.telerik.com/academy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/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i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…</a:t>
            </a:r>
            <a:endParaRPr lang="en-US" sz="2200" b="1" i="1" noProof="1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12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Cookies</a:t>
            </a:r>
            <a:endParaRPr lang="en-US" dirty="0"/>
          </a:p>
        </p:txBody>
      </p:sp>
      <p:sp>
        <p:nvSpPr>
          <p:cNvPr id="48742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838200"/>
            <a:ext cx="8496300" cy="2362200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en-US" sz="3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Cookie</a:t>
            </a:r>
          </a:p>
          <a:p>
            <a:pPr lvl="1">
              <a:lnSpc>
                <a:spcPts val="3600"/>
              </a:lnSpc>
            </a:pPr>
            <a:r>
              <a:rPr lang="en-US" sz="2800" dirty="0" smtClean="0"/>
              <a:t>Cookies are small pieces of data stored </a:t>
            </a:r>
            <a:r>
              <a:rPr lang="en-US" sz="2800" dirty="0"/>
              <a:t>by </a:t>
            </a:r>
            <a:r>
              <a:rPr lang="en-US" sz="2800" dirty="0" smtClean="0"/>
              <a:t>the client </a:t>
            </a:r>
            <a:r>
              <a:rPr lang="en-US" sz="2800" dirty="0"/>
              <a:t>on behalf of </a:t>
            </a:r>
            <a:r>
              <a:rPr lang="en-US" sz="2800" dirty="0" smtClean="0"/>
              <a:t>the server</a:t>
            </a:r>
            <a:endParaRPr lang="en-US" sz="2800" dirty="0"/>
          </a:p>
          <a:p>
            <a:pPr lvl="1">
              <a:lnSpc>
                <a:spcPts val="3600"/>
              </a:lnSpc>
            </a:pPr>
            <a:r>
              <a:rPr lang="en-US" sz="2800" dirty="0"/>
              <a:t>Included in </a:t>
            </a:r>
            <a:r>
              <a:rPr lang="en-US" sz="2800" dirty="0" smtClean="0"/>
              <a:t>all future HTTP requests </a:t>
            </a:r>
            <a:r>
              <a:rPr lang="en-US" sz="2800" dirty="0"/>
              <a:t>to the server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pic>
        <p:nvPicPr>
          <p:cNvPr id="487428" name="Picture 4" descr="j0292020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200" y="3910013"/>
            <a:ext cx="1868488" cy="1773237"/>
          </a:xfrm>
          <a:prstGeom prst="rect">
            <a:avLst/>
          </a:prstGeom>
          <a:noFill/>
        </p:spPr>
      </p:pic>
      <p:pic>
        <p:nvPicPr>
          <p:cNvPr id="487429" name="Picture 5" descr="j0285750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37263" y="4186238"/>
            <a:ext cx="2497137" cy="1535112"/>
          </a:xfrm>
          <a:prstGeom prst="rect">
            <a:avLst/>
          </a:prstGeom>
          <a:noFill/>
        </p:spPr>
      </p:pic>
      <p:sp>
        <p:nvSpPr>
          <p:cNvPr id="487430" name="Freeform 6"/>
          <p:cNvSpPr>
            <a:spLocks/>
          </p:cNvSpPr>
          <p:nvPr/>
        </p:nvSpPr>
        <p:spPr bwMode="auto">
          <a:xfrm>
            <a:off x="2652713" y="3284538"/>
            <a:ext cx="3571875" cy="1201737"/>
          </a:xfrm>
          <a:custGeom>
            <a:avLst/>
            <a:gdLst/>
            <a:ahLst/>
            <a:cxnLst>
              <a:cxn ang="0">
                <a:pos x="0" y="488"/>
              </a:cxn>
              <a:cxn ang="0">
                <a:pos x="1089" y="4"/>
              </a:cxn>
              <a:cxn ang="0">
                <a:pos x="2250" y="464"/>
              </a:cxn>
            </a:cxnLst>
            <a:rect l="0" t="0" r="r" b="b"/>
            <a:pathLst>
              <a:path w="2250" h="488">
                <a:moveTo>
                  <a:pt x="0" y="488"/>
                </a:moveTo>
                <a:cubicBezTo>
                  <a:pt x="357" y="248"/>
                  <a:pt x="714" y="8"/>
                  <a:pt x="1089" y="4"/>
                </a:cubicBezTo>
                <a:cubicBezTo>
                  <a:pt x="1464" y="0"/>
                  <a:pt x="1857" y="232"/>
                  <a:pt x="2250" y="464"/>
                </a:cubicBezTo>
              </a:path>
            </a:pathLst>
          </a:custGeom>
          <a:noFill/>
          <a:ln w="38100" cap="flat" cmpd="sng">
            <a:solidFill>
              <a:schemeClr val="accent5">
                <a:lumMod val="20000"/>
                <a:lumOff val="80000"/>
              </a:schemeClr>
            </a:solidFill>
            <a:prstDash val="solid"/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7431" name="Text Box 7"/>
          <p:cNvSpPr txBox="1">
            <a:spLocks noChangeArrowheads="1"/>
          </p:cNvSpPr>
          <p:nvPr/>
        </p:nvSpPr>
        <p:spPr bwMode="auto">
          <a:xfrm>
            <a:off x="3783842" y="3394391"/>
            <a:ext cx="1273104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kumimoji="0" lang="en-US" sz="2200" b="1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Consolas" pitchFamily="49" charset="0"/>
                <a:cs typeface="Consolas" pitchFamily="49" charset="0"/>
              </a:rPr>
              <a:t>Request</a:t>
            </a:r>
          </a:p>
        </p:txBody>
      </p:sp>
      <p:sp>
        <p:nvSpPr>
          <p:cNvPr id="487432" name="Line 8"/>
          <p:cNvSpPr>
            <a:spLocks noChangeShapeType="1"/>
          </p:cNvSpPr>
          <p:nvPr/>
        </p:nvSpPr>
        <p:spPr bwMode="auto">
          <a:xfrm flipH="1">
            <a:off x="2690813" y="4781550"/>
            <a:ext cx="3494087" cy="0"/>
          </a:xfrm>
          <a:prstGeom prst="line">
            <a:avLst/>
          </a:prstGeom>
          <a:noFill/>
          <a:ln w="38100">
            <a:solidFill>
              <a:schemeClr val="accent5">
                <a:lumMod val="20000"/>
                <a:lumOff val="80000"/>
              </a:schemeClr>
            </a:solidFill>
            <a:round/>
            <a:headEnd/>
            <a:tailEnd type="arrow" w="lg" len="lg"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7433" name="Text Box 9"/>
          <p:cNvSpPr txBox="1">
            <a:spLocks noChangeArrowheads="1"/>
          </p:cNvSpPr>
          <p:nvPr/>
        </p:nvSpPr>
        <p:spPr bwMode="auto">
          <a:xfrm>
            <a:off x="3161876" y="3962400"/>
            <a:ext cx="2517035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kumimoji="0" lang="en-US" sz="2200" b="1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Consolas" pitchFamily="49" charset="0"/>
                <a:cs typeface="Consolas" pitchFamily="49" charset="0"/>
              </a:rPr>
              <a:t>Response</a:t>
            </a:r>
          </a:p>
          <a:p>
            <a:pPr algn="ctr" eaLnBrk="1" hangingPunct="1">
              <a:lnSpc>
                <a:spcPct val="100000"/>
              </a:lnSpc>
            </a:pPr>
            <a:r>
              <a:rPr kumimoji="0" lang="en-US" sz="2200" b="1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Consolas" pitchFamily="49" charset="0"/>
                <a:cs typeface="Consolas" pitchFamily="49" charset="0"/>
              </a:rPr>
              <a:t>Set-Cookie: XYZ</a:t>
            </a:r>
          </a:p>
        </p:txBody>
      </p:sp>
      <p:sp>
        <p:nvSpPr>
          <p:cNvPr id="487434" name="Freeform 10"/>
          <p:cNvSpPr>
            <a:spLocks/>
          </p:cNvSpPr>
          <p:nvPr/>
        </p:nvSpPr>
        <p:spPr bwMode="auto">
          <a:xfrm>
            <a:off x="2728912" y="5435600"/>
            <a:ext cx="3249857" cy="9588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64" y="387"/>
              </a:cxn>
              <a:cxn ang="0">
                <a:pos x="2008" y="24"/>
              </a:cxn>
            </a:cxnLst>
            <a:rect l="0" t="0" r="r" b="b"/>
            <a:pathLst>
              <a:path w="2008" h="391">
                <a:moveTo>
                  <a:pt x="0" y="0"/>
                </a:moveTo>
                <a:cubicBezTo>
                  <a:pt x="364" y="191"/>
                  <a:pt x="729" y="383"/>
                  <a:pt x="1064" y="387"/>
                </a:cubicBezTo>
                <a:cubicBezTo>
                  <a:pt x="1399" y="391"/>
                  <a:pt x="1703" y="207"/>
                  <a:pt x="2008" y="24"/>
                </a:cubicBezTo>
              </a:path>
            </a:pathLst>
          </a:custGeom>
          <a:noFill/>
          <a:ln w="38100" cap="flat" cmpd="sng">
            <a:solidFill>
              <a:schemeClr val="accent5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arrow" w="lg" len="lg"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7435" name="Text Box 11"/>
          <p:cNvSpPr txBox="1">
            <a:spLocks noChangeArrowheads="1"/>
          </p:cNvSpPr>
          <p:nvPr/>
        </p:nvSpPr>
        <p:spPr bwMode="auto">
          <a:xfrm>
            <a:off x="3396953" y="5318088"/>
            <a:ext cx="2050561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kumimoji="0" lang="en-US" sz="2200" b="1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Consolas" pitchFamily="49" charset="0"/>
                <a:cs typeface="Consolas" pitchFamily="49" charset="0"/>
              </a:rPr>
              <a:t>Next request</a:t>
            </a:r>
          </a:p>
          <a:p>
            <a:pPr algn="ctr" eaLnBrk="1" hangingPunct="1">
              <a:lnSpc>
                <a:spcPct val="100000"/>
              </a:lnSpc>
            </a:pPr>
            <a:r>
              <a:rPr kumimoji="0" lang="en-US" sz="2200" b="1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Consolas" pitchFamily="49" charset="0"/>
                <a:cs typeface="Consolas" pitchFamily="49" charset="0"/>
              </a:rPr>
              <a:t>Cookie: XYZ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www.isangate.net/services/images/www-host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108950"/>
            <a:ext cx="3181350" cy="2638426"/>
          </a:xfrm>
          <a:prstGeom prst="roundRect">
            <a:avLst>
              <a:gd name="adj" fmla="val 3742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" name="Picture 2" descr="http://www.jidesoft.com/blog/wp-content/uploads/2008/06/vist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483288">
            <a:off x="5294930" y="1572888"/>
            <a:ext cx="3352800" cy="2992374"/>
          </a:xfrm>
          <a:prstGeom prst="rect">
            <a:avLst/>
          </a:prstGeom>
          <a:noFill/>
        </p:spPr>
      </p:pic>
      <p:pic>
        <p:nvPicPr>
          <p:cNvPr id="29700" name="Picture 4" descr="http://smnet.co.uk/Links/files/www-icon.gif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568" b="12987"/>
          <a:stretch>
            <a:fillRect/>
          </a:stretch>
        </p:blipFill>
        <p:spPr bwMode="auto">
          <a:xfrm rot="20449672">
            <a:off x="393772" y="2014157"/>
            <a:ext cx="2667000" cy="23844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57200" y="4495800"/>
            <a:ext cx="8229600" cy="685800"/>
          </a:xfrm>
        </p:spPr>
        <p:txBody>
          <a:bodyPr/>
          <a:lstStyle/>
          <a:p>
            <a:r>
              <a:rPr lang="en-US" dirty="0" smtClean="0"/>
              <a:t>WWW and HTTP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57200" y="5298279"/>
            <a:ext cx="8229600" cy="569120"/>
          </a:xfrm>
        </p:spPr>
        <p:txBody>
          <a:bodyPr/>
          <a:lstStyle/>
          <a:p>
            <a:r>
              <a:rPr lang="en-US" dirty="0" smtClean="0"/>
              <a:t>HTTP Protocol: the Heart of the WWW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Cookies –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715000"/>
          </a:xfrm>
        </p:spPr>
        <p:txBody>
          <a:bodyPr/>
          <a:lstStyle/>
          <a:p>
            <a:r>
              <a:rPr lang="en-US" dirty="0" smtClean="0"/>
              <a:t>The client requests some URL:</a:t>
            </a:r>
          </a:p>
          <a:p>
            <a:endParaRPr lang="en-US" dirty="0"/>
          </a:p>
          <a:p>
            <a:pPr>
              <a:spcBef>
                <a:spcPts val="2400"/>
              </a:spcBef>
            </a:pPr>
            <a:r>
              <a:rPr lang="en-US" dirty="0" smtClean="0"/>
              <a:t>The server sets a cookie in the HTTP response: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In further requests to </a:t>
            </a: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google.bg</a:t>
            </a:r>
            <a:r>
              <a:rPr lang="en-US" dirty="0" smtClean="0"/>
              <a:t> the Web browser sends the cookie in the HTTP header: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28663" y="1685092"/>
            <a:ext cx="7577138" cy="677108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GET </a:t>
            </a: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/ </a:t>
            </a: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HTTP/1.1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Host: </a:t>
            </a: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www.google.bg</a:t>
            </a:r>
            <a:endParaRPr lang="en-US" sz="2000" b="1" noProof="1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28662" y="3196700"/>
            <a:ext cx="7577138" cy="969496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HTTP/1.1 200 </a:t>
            </a: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OK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Set-Cookie: </a:t>
            </a: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PREF=ID=c0bf5fd5c3a25209; expires=Wed</a:t>
            </a: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, 11-Jul-2012 16:13:22 GMT; </a:t>
            </a: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domain</a:t>
            </a: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=.google.bg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28662" y="5452732"/>
            <a:ext cx="7577138" cy="969496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GET / HTTP/1.1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Host: </a:t>
            </a: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www.google.bg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Cookie</a:t>
            </a: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: PREF=ID=c0bf5fd5c3a25209</a:t>
            </a:r>
          </a:p>
        </p:txBody>
      </p:sp>
    </p:spTree>
    <p:extLst>
      <p:ext uri="{BB962C8B-B14F-4D97-AF65-F5344CB8AC3E}">
        <p14:creationId xmlns:p14="http://schemas.microsoft.com/office/powerpoint/2010/main" val="367516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76200"/>
            <a:ext cx="7086600" cy="914400"/>
          </a:xfrm>
        </p:spPr>
        <p:txBody>
          <a:bodyPr/>
          <a:lstStyle/>
          <a:p>
            <a:r>
              <a:rPr lang="en-US" sz="3800" dirty="0" smtClean="0"/>
              <a:t>View Cookies in the Web Browser</a:t>
            </a:r>
            <a:endParaRPr lang="en-US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9000" y="1219200"/>
            <a:ext cx="5140230" cy="5181600"/>
          </a:xfrm>
          <a:prstGeom prst="roundRect">
            <a:avLst>
              <a:gd name="adj" fmla="val 136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2134" y="1219200"/>
            <a:ext cx="2397642" cy="1466960"/>
          </a:xfrm>
          <a:prstGeom prst="roundRect">
            <a:avLst>
              <a:gd name="adj" fmla="val 4345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2134" y="3342167"/>
            <a:ext cx="2397642" cy="3058633"/>
          </a:xfrm>
          <a:prstGeom prst="roundRect">
            <a:avLst>
              <a:gd name="adj" fmla="val 3015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1711841" y="2796364"/>
            <a:ext cx="0" cy="446568"/>
          </a:xfrm>
          <a:prstGeom prst="straightConnector1">
            <a:avLst/>
          </a:prstGeom>
          <a:ln w="31750"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984202" y="4719083"/>
            <a:ext cx="381000" cy="0"/>
          </a:xfrm>
          <a:prstGeom prst="straightConnector1">
            <a:avLst/>
          </a:prstGeom>
          <a:ln w="31750"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622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Developer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799"/>
            <a:ext cx="8686800" cy="5638802"/>
          </a:xfrm>
        </p:spPr>
        <p:txBody>
          <a:bodyPr/>
          <a:lstStyle/>
          <a:p>
            <a:pPr>
              <a:spcBef>
                <a:spcPts val="3600"/>
              </a:spcBef>
            </a:pP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Firebug</a:t>
            </a:r>
            <a:r>
              <a:rPr lang="en-US" dirty="0" smtClean="0"/>
              <a:t> plug-in for Firefox</a:t>
            </a:r>
          </a:p>
          <a:p>
            <a:pPr lvl="1"/>
            <a:r>
              <a:rPr lang="en-US" dirty="0" smtClean="0"/>
              <a:t>A must have for Web developers</a:t>
            </a:r>
          </a:p>
          <a:p>
            <a:pPr lvl="1"/>
            <a:r>
              <a:rPr lang="en-US" dirty="0" smtClean="0"/>
              <a:t>The ultimate tool for monitoring, editing and debugging HTTP, HTML, CSS, JavaScript, etc.</a:t>
            </a:r>
          </a:p>
          <a:p>
            <a:pPr lvl="1"/>
            <a:r>
              <a:rPr lang="en-US" dirty="0" smtClean="0"/>
              <a:t>Free, open-source – </a:t>
            </a:r>
            <a:r>
              <a:rPr lang="en-US" dirty="0" smtClean="0">
                <a:hlinkClick r:id="rId2"/>
              </a:rPr>
              <a:t>www.getfirebug.com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Fiddler</a:t>
            </a:r>
            <a:r>
              <a:rPr lang="en-US" dirty="0" smtClean="0"/>
              <a:t> – HTTP proxy</a:t>
            </a:r>
          </a:p>
          <a:p>
            <a:pPr lvl="1"/>
            <a:r>
              <a:rPr lang="en-US" dirty="0" smtClean="0"/>
              <a:t>Intercepts the HTTP traffic</a:t>
            </a:r>
          </a:p>
          <a:p>
            <a:pPr lvl="1"/>
            <a:r>
              <a:rPr lang="en-US" dirty="0" smtClean="0"/>
              <a:t>Analyzes the HTTP conversation</a:t>
            </a:r>
          </a:p>
          <a:p>
            <a:pPr lvl="1"/>
            <a:r>
              <a:rPr lang="en-US" dirty="0" smtClean="0"/>
              <a:t>Free tool – </a:t>
            </a:r>
            <a:r>
              <a:rPr lang="en-US" dirty="0" smtClean="0">
                <a:hlinkClick r:id="rId3"/>
              </a:rPr>
              <a:t>www.fiddler2.com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84065" y="1066799"/>
            <a:ext cx="1426535" cy="11597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4" name="Picture 2" descr="Fiddler Logo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69934" y="4318559"/>
            <a:ext cx="2845981" cy="8630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HTTP Developer </a:t>
            </a:r>
            <a:r>
              <a:rPr lang="en-US" smtClean="0"/>
              <a:t>Tools (2)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Wireshark</a:t>
            </a:r>
            <a:r>
              <a:rPr lang="en-US" dirty="0"/>
              <a:t> packet </a:t>
            </a:r>
            <a:r>
              <a:rPr lang="en-US" dirty="0" smtClean="0"/>
              <a:t>analyzer</a:t>
            </a:r>
            <a:endParaRPr lang="en-US" dirty="0"/>
          </a:p>
          <a:p>
            <a:pPr lvl="1"/>
            <a:r>
              <a:rPr lang="en-US" dirty="0"/>
              <a:t>Low-level packet sniffer</a:t>
            </a:r>
          </a:p>
          <a:p>
            <a:pPr lvl="1"/>
            <a:r>
              <a:rPr lang="en-US" dirty="0" smtClean="0"/>
              <a:t>Intercepts </a:t>
            </a:r>
            <a:r>
              <a:rPr lang="en-US" dirty="0"/>
              <a:t>the </a:t>
            </a:r>
            <a:r>
              <a:rPr lang="en-US" dirty="0" smtClean="0"/>
              <a:t>entire IP </a:t>
            </a:r>
            <a:r>
              <a:rPr lang="en-US" dirty="0"/>
              <a:t>network </a:t>
            </a:r>
            <a:r>
              <a:rPr lang="en-US" dirty="0" smtClean="0"/>
              <a:t>traffic</a:t>
            </a:r>
          </a:p>
          <a:p>
            <a:pPr lvl="1"/>
            <a:r>
              <a:rPr lang="en-US" dirty="0" smtClean="0"/>
              <a:t>Can </a:t>
            </a:r>
            <a:r>
              <a:rPr lang="en-US" dirty="0"/>
              <a:t>reconstruct the HTTP </a:t>
            </a:r>
            <a:r>
              <a:rPr lang="en-US" dirty="0" smtClean="0"/>
              <a:t>conversation</a:t>
            </a:r>
          </a:p>
          <a:p>
            <a:pPr lvl="1"/>
            <a:r>
              <a:rPr lang="en-US" dirty="0" smtClean="0"/>
              <a:t>Can intercept any (unencrypted) protocol</a:t>
            </a:r>
          </a:p>
          <a:p>
            <a:pPr lvl="2"/>
            <a:r>
              <a:rPr lang="en-US" dirty="0" smtClean="0"/>
              <a:t>IP, ICMP, TCP, UDP, HTTP, DNS, SMTP, POP3</a:t>
            </a:r>
          </a:p>
          <a:p>
            <a:pPr lvl="2"/>
            <a:r>
              <a:rPr lang="en-US" dirty="0" smtClean="0"/>
              <a:t>Can intercept passwords sent in </a:t>
            </a:r>
            <a:r>
              <a:rPr lang="en-US" dirty="0"/>
              <a:t>clear-text</a:t>
            </a:r>
          </a:p>
          <a:p>
            <a:pPr lvl="1"/>
            <a:r>
              <a:rPr lang="en-US" dirty="0"/>
              <a:t>Free, open-source project – </a:t>
            </a:r>
            <a:r>
              <a:rPr lang="en-US" dirty="0">
                <a:hlinkClick r:id="rId2"/>
              </a:rPr>
              <a:t>www.wireshark.org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pic>
        <p:nvPicPr>
          <p:cNvPr id="5" name="Picture 5" descr="http://www.security.org.my/uploads/wireshark-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143000"/>
            <a:ext cx="2438400" cy="8758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3208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7086600" cy="914400"/>
          </a:xfrm>
        </p:spPr>
        <p:txBody>
          <a:bodyPr/>
          <a:lstStyle/>
          <a:p>
            <a:r>
              <a:rPr lang="en-US" dirty="0" smtClean="0"/>
              <a:t>Web Technologies Basics</a:t>
            </a:r>
            <a:endParaRPr lang="bg-BG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48416" y="2971799"/>
            <a:ext cx="5642984" cy="1371601"/>
          </a:xfrm>
        </p:spPr>
        <p:txBody>
          <a:bodyPr wrap="none" lIns="0" tIns="0" rIns="0" bIns="0" anchor="ctr" anchorCtr="0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dirty="0" smtClean="0"/>
              <a:t>Questions?</a:t>
            </a:r>
            <a:endParaRPr lang="en-US" sz="7200" dirty="0"/>
          </a:p>
        </p:txBody>
      </p:sp>
      <p:sp>
        <p:nvSpPr>
          <p:cNvPr id="6" name="TextBox 5"/>
          <p:cNvSpPr txBox="1"/>
          <p:nvPr/>
        </p:nvSpPr>
        <p:spPr>
          <a:xfrm rot="12041701" flipH="1">
            <a:off x="7527114" y="4715840"/>
            <a:ext cx="949687" cy="18039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US" sz="11500" b="1" dirty="0" smtClean="0">
                <a:solidFill>
                  <a:schemeClr val="tx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?</a:t>
            </a:r>
            <a:endParaRPr lang="en-US" sz="11500" b="1" dirty="0">
              <a:solidFill>
                <a:schemeClr val="tx1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 rot="3464797" flipH="1">
            <a:off x="968763" y="4574331"/>
            <a:ext cx="859648" cy="240465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14000" b="1" dirty="0" smtClean="0">
                <a:solidFill>
                  <a:srgbClr val="FFBF8B"/>
                </a:solidFill>
                <a:effectLst>
                  <a:reflection blurRad="6350" stA="55000" endA="300" endPos="45500" dir="5400000" sy="-100000" algn="bl" rotWithShape="0"/>
                </a:effectLst>
                <a:latin typeface="Cambria" pitchFamily="18" charset="0"/>
              </a:rPr>
              <a:t>?</a:t>
            </a:r>
            <a:endParaRPr lang="en-US" sz="14000" b="1" dirty="0">
              <a:solidFill>
                <a:srgbClr val="FFBF8B"/>
              </a:solidFill>
              <a:effectLst>
                <a:reflection blurRad="6350" stA="55000" endA="300" endPos="45500" dir="5400000" sy="-100000" algn="bl" rotWithShape="0"/>
              </a:effectLst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9535351" flipH="1">
            <a:off x="793612" y="1974335"/>
            <a:ext cx="949687" cy="14014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8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?</a:t>
            </a:r>
            <a:endParaRPr lang="en-US" sz="8800" dirty="0">
              <a:solidFill>
                <a:schemeClr val="accent5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 rot="16756950" flipH="1">
            <a:off x="4765843" y="1417276"/>
            <a:ext cx="859648" cy="199289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11500" b="1" dirty="0" smtClean="0">
                <a:solidFill>
                  <a:srgbClr val="FF831D"/>
                </a:solidFill>
                <a:effectLst>
                  <a:reflection blurRad="6350" stA="55000" endA="300" endPos="45500" dir="5400000" sy="-100000" algn="bl" rotWithShape="0"/>
                </a:effectLst>
              </a:rPr>
              <a:t>?</a:t>
            </a:r>
            <a:endParaRPr lang="en-US" sz="11500" b="1" dirty="0">
              <a:solidFill>
                <a:srgbClr val="FF831D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 rot="19836951" flipH="1">
            <a:off x="7434275" y="1104110"/>
            <a:ext cx="949687" cy="249299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15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</a:rPr>
              <a:t>?</a:t>
            </a:r>
            <a:endParaRPr lang="en-US" sz="15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 rot="2233443" flipH="1">
            <a:off x="2904475" y="836467"/>
            <a:ext cx="584096" cy="9243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HeroicExtremeLeftFacing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5600" dirty="0" smtClean="0">
                <a:solidFill>
                  <a:schemeClr val="tx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?</a:t>
            </a:r>
            <a:endParaRPr lang="en-US" sz="5600" dirty="0">
              <a:solidFill>
                <a:schemeClr val="tx2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 rot="8530737" flipH="1">
            <a:off x="4871755" y="4985327"/>
            <a:ext cx="643173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9600" dirty="0" smtClean="0">
                <a:solidFill>
                  <a:srgbClr val="FF4A37"/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?</a:t>
            </a:r>
            <a:endParaRPr lang="en-US" sz="9600" dirty="0">
              <a:solidFill>
                <a:srgbClr val="FF4A37"/>
              </a:solidFill>
              <a:effectLst>
                <a:reflection blurRad="6350" stA="60000" endA="900" endPos="60000" dist="29997" dir="5400000" sy="-100000" algn="bl" rotWithShape="0"/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 rot="12627025" flipH="1">
            <a:off x="2726518" y="4222010"/>
            <a:ext cx="584096" cy="62616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3600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?</a:t>
            </a:r>
            <a:endParaRPr lang="en-US" sz="3600" dirty="0">
              <a:solidFill>
                <a:schemeClr val="tx2">
                  <a:lumMod val="40000"/>
                  <a:lumOff val="6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 rot="1186146" flipH="1">
            <a:off x="6185957" y="4402802"/>
            <a:ext cx="499379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r>
              <a:rPr lang="en-US" sz="6600" dirty="0" smtClean="0">
                <a:solidFill>
                  <a:srgbClr val="9966FF"/>
                </a:solidFill>
                <a:effectLst>
                  <a:reflection blurRad="6350" stA="55000" endA="300" endPos="45500" dir="5400000" sy="-100000" algn="bl" rotWithShape="0"/>
                </a:effectLst>
              </a:rPr>
              <a:t>?</a:t>
            </a:r>
            <a:endParaRPr lang="en-US" sz="6600" dirty="0">
              <a:solidFill>
                <a:srgbClr val="9966FF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 rot="19460650" flipH="1">
            <a:off x="2921606" y="2356458"/>
            <a:ext cx="489197" cy="769441"/>
          </a:xfrm>
          <a:prstGeom prst="rect">
            <a:avLst/>
          </a:prstGeom>
          <a:noFill/>
        </p:spPr>
        <p:txBody>
          <a:bodyPr wrap="square" rtlCol="0">
            <a:prstTxWarp prst="textInflate">
              <a:avLst/>
            </a:prstTxWarp>
            <a:spAutoFit/>
            <a:scene3d>
              <a:camera prst="perspectiveRelaxedModerately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4400" dirty="0" smtClean="0">
                <a:solidFill>
                  <a:srgbClr val="FF6699"/>
                </a:solidFill>
                <a:effectLst>
                  <a:reflection blurRad="6350" stA="55000" endA="300" endPos="45500" dir="5400000" sy="-100000" algn="bl" rotWithShape="0"/>
                </a:effectLst>
              </a:rPr>
              <a:t>?</a:t>
            </a:r>
            <a:endParaRPr lang="en-US" sz="4400" dirty="0">
              <a:solidFill>
                <a:srgbClr val="FF6699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58093" y="6452660"/>
            <a:ext cx="2909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hlinkClick r:id="rId2"/>
              </a:rPr>
              <a:t>http://academy.telerik.com</a:t>
            </a:r>
            <a:endParaRPr lang="en-US" sz="1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bg-BG" dirty="0"/>
          </a:p>
        </p:txBody>
      </p:sp>
      <p:sp>
        <p:nvSpPr>
          <p:cNvPr id="488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0850" indent="-450850">
              <a:buFontTx/>
              <a:buAutoNum type="arabicPeriod"/>
            </a:pPr>
            <a:r>
              <a:rPr lang="en-US" sz="2800" dirty="0"/>
              <a:t>Describe the infrastructure of WWW. What is URL? What is HTML? What is HTTP?</a:t>
            </a:r>
          </a:p>
          <a:p>
            <a:pPr marL="450850" indent="-450850">
              <a:buFontTx/>
              <a:buAutoNum type="arabicPeriod"/>
            </a:pPr>
            <a:r>
              <a:rPr lang="en-US" sz="2800" dirty="0"/>
              <a:t>Describe the HTTP protocol in details: HTTP requests, HTTP responses, request methods and status codes.</a:t>
            </a:r>
          </a:p>
          <a:p>
            <a:pPr marL="450850" indent="-450850">
              <a:buFontTx/>
              <a:buAutoNum type="arabicPeriod"/>
            </a:pPr>
            <a:r>
              <a:rPr lang="en-US" sz="2800" dirty="0"/>
              <a:t>What is the difference between GET and POST methods in the HTTP requests?</a:t>
            </a:r>
          </a:p>
          <a:p>
            <a:pPr marL="450850" indent="-450850">
              <a:buFontTx/>
              <a:buAutoNum type="arabicPeriod"/>
            </a:pPr>
            <a:r>
              <a:rPr lang="en-US" sz="2800" dirty="0"/>
              <a:t>What is a "cookie" and how does it work</a:t>
            </a:r>
            <a:r>
              <a:rPr lang="en-US" sz="2800" dirty="0" smtClean="0"/>
              <a:t>?</a:t>
            </a:r>
          </a:p>
          <a:p>
            <a:pPr marL="450850" indent="-450850">
              <a:buFontTx/>
              <a:buAutoNum type="arabicPeriod"/>
            </a:pPr>
            <a:r>
              <a:rPr lang="en-US" sz="2800" dirty="0" smtClean="0"/>
              <a:t>Install Fiddler, Firebug and WireShark and play with them. Try to inspect how Facebook works.</a:t>
            </a:r>
            <a:endParaRPr lang="bg-BG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WWW?</a:t>
            </a:r>
            <a:endParaRPr lang="bg-BG" dirty="0"/>
          </a:p>
        </p:txBody>
      </p:sp>
      <p:sp>
        <p:nvSpPr>
          <p:cNvPr id="4659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598"/>
            <a:ext cx="8686800" cy="5638800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en-US" dirty="0"/>
              <a:t>WWW = </a:t>
            </a: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World Wide Web</a:t>
            </a:r>
            <a:r>
              <a:rPr lang="en-US" dirty="0" smtClean="0"/>
              <a:t> = Web</a:t>
            </a:r>
            <a:endParaRPr lang="en-US" dirty="0"/>
          </a:p>
          <a:p>
            <a:pPr lvl="1">
              <a:lnSpc>
                <a:spcPts val="3600"/>
              </a:lnSpc>
            </a:pPr>
            <a:r>
              <a:rPr lang="en-US" dirty="0" smtClean="0"/>
              <a:t>Global distributed information system </a:t>
            </a:r>
            <a:r>
              <a:rPr lang="en-US" dirty="0"/>
              <a:t>in Internet</a:t>
            </a:r>
          </a:p>
          <a:p>
            <a:pPr lvl="2">
              <a:lnSpc>
                <a:spcPts val="3600"/>
              </a:lnSpc>
            </a:pPr>
            <a:r>
              <a:rPr lang="en-US" dirty="0"/>
              <a:t>A service in Internet (like E-mail, DNS, ...)</a:t>
            </a:r>
          </a:p>
          <a:p>
            <a:pPr lvl="1">
              <a:lnSpc>
                <a:spcPts val="3600"/>
              </a:lnSpc>
            </a:pPr>
            <a:r>
              <a:rPr lang="en-US" dirty="0" smtClean="0"/>
              <a:t>Consists of set </a:t>
            </a:r>
            <a:r>
              <a:rPr lang="en-US" dirty="0"/>
              <a:t>of documents (and other resources) located on different Internet servers</a:t>
            </a:r>
          </a:p>
          <a:p>
            <a:pPr lvl="2">
              <a:lnSpc>
                <a:spcPts val="3600"/>
              </a:lnSpc>
            </a:pPr>
            <a:r>
              <a:rPr lang="en-US" dirty="0"/>
              <a:t>Accessed through standard protocols like HTTP, HTTPS and FTP by their URL</a:t>
            </a:r>
          </a:p>
          <a:p>
            <a:pPr lvl="1">
              <a:lnSpc>
                <a:spcPts val="3600"/>
              </a:lnSpc>
            </a:pP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Web servers</a:t>
            </a:r>
            <a:r>
              <a:rPr lang="en-US" dirty="0"/>
              <a:t> provide Web content</a:t>
            </a:r>
          </a:p>
          <a:p>
            <a:pPr lvl="1">
              <a:lnSpc>
                <a:spcPts val="3600"/>
              </a:lnSpc>
            </a:pP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Web browsers</a:t>
            </a:r>
            <a:r>
              <a:rPr lang="en-US" dirty="0"/>
              <a:t> display the </a:t>
            </a:r>
            <a:r>
              <a:rPr lang="en-US" dirty="0" smtClean="0"/>
              <a:t>Web content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WWW Components</a:t>
            </a:r>
            <a:endParaRPr lang="bg-BG" dirty="0"/>
          </a:p>
        </p:txBody>
      </p:sp>
      <p:sp>
        <p:nvSpPr>
          <p:cNvPr id="466946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914401"/>
            <a:ext cx="8610600" cy="5754688"/>
          </a:xfrm>
        </p:spPr>
        <p:txBody>
          <a:bodyPr/>
          <a:lstStyle/>
          <a:p>
            <a:pPr>
              <a:lnSpc>
                <a:spcPts val="3700"/>
              </a:lnSpc>
              <a:spcBef>
                <a:spcPts val="300"/>
              </a:spcBef>
            </a:pPr>
            <a:r>
              <a:rPr lang="en-US" sz="3000" dirty="0"/>
              <a:t>Structural components</a:t>
            </a:r>
          </a:p>
          <a:p>
            <a:pPr lvl="1">
              <a:lnSpc>
                <a:spcPts val="3700"/>
              </a:lnSpc>
              <a:spcBef>
                <a:spcPts val="300"/>
              </a:spcBef>
            </a:pPr>
            <a:r>
              <a:rPr lang="en-US" sz="2800" dirty="0"/>
              <a:t>Internet – provides data transfer </a:t>
            </a:r>
            <a:r>
              <a:rPr lang="en-US" sz="2800" dirty="0" smtClean="0"/>
              <a:t>channels over the TCP </a:t>
            </a:r>
            <a:r>
              <a:rPr lang="en-US" sz="2800" dirty="0"/>
              <a:t>and HTTP protocols</a:t>
            </a:r>
          </a:p>
          <a:p>
            <a:pPr lvl="1">
              <a:lnSpc>
                <a:spcPts val="3700"/>
              </a:lnSpc>
              <a:spcBef>
                <a:spcPts val="300"/>
              </a:spcBef>
            </a:pPr>
            <a:r>
              <a:rPr lang="en-US" sz="2800" dirty="0"/>
              <a:t>Clients (Web browsers) – display Web content</a:t>
            </a:r>
          </a:p>
          <a:p>
            <a:pPr lvl="1">
              <a:lnSpc>
                <a:spcPts val="3700"/>
              </a:lnSpc>
              <a:spcBef>
                <a:spcPts val="300"/>
              </a:spcBef>
            </a:pPr>
            <a:r>
              <a:rPr lang="en-US" sz="2800" dirty="0"/>
              <a:t>Web servers – </a:t>
            </a:r>
            <a:r>
              <a:rPr lang="en-US" sz="2800" dirty="0" smtClean="0"/>
              <a:t>IIS, Apache</a:t>
            </a:r>
            <a:r>
              <a:rPr lang="en-US" sz="2800" dirty="0"/>
              <a:t>, </a:t>
            </a:r>
            <a:r>
              <a:rPr lang="en-US" sz="2800" dirty="0" smtClean="0"/>
              <a:t>Tomcat, GWS, etc.</a:t>
            </a:r>
            <a:endParaRPr lang="en-US" sz="2800" dirty="0"/>
          </a:p>
          <a:p>
            <a:pPr>
              <a:lnSpc>
                <a:spcPts val="3700"/>
              </a:lnSpc>
              <a:spcBef>
                <a:spcPts val="300"/>
              </a:spcBef>
            </a:pPr>
            <a:r>
              <a:rPr lang="en-US" sz="3000" dirty="0"/>
              <a:t>Semantic components</a:t>
            </a:r>
          </a:p>
          <a:p>
            <a:pPr lvl="1">
              <a:lnSpc>
                <a:spcPts val="3700"/>
              </a:lnSpc>
              <a:spcBef>
                <a:spcPts val="300"/>
              </a:spcBef>
            </a:pPr>
            <a:r>
              <a:rPr lang="en-US" sz="2800" dirty="0"/>
              <a:t>Hyper Text Transfer Protocol (</a:t>
            </a:r>
            <a:r>
              <a:rPr lang="en-US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HTTP</a:t>
            </a:r>
            <a:r>
              <a:rPr lang="en-US" sz="2800" dirty="0"/>
              <a:t>)</a:t>
            </a:r>
          </a:p>
          <a:p>
            <a:pPr lvl="1">
              <a:lnSpc>
                <a:spcPts val="3700"/>
              </a:lnSpc>
              <a:spcBef>
                <a:spcPts val="300"/>
              </a:spcBef>
            </a:pPr>
            <a:r>
              <a:rPr lang="en-US" sz="2800" dirty="0"/>
              <a:t>Hyper Text Markup Language (</a:t>
            </a:r>
            <a:r>
              <a:rPr lang="en-US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HTML</a:t>
            </a:r>
            <a:r>
              <a:rPr lang="en-US" sz="2800" dirty="0"/>
              <a:t>)</a:t>
            </a:r>
          </a:p>
          <a:p>
            <a:pPr lvl="1">
              <a:lnSpc>
                <a:spcPts val="3700"/>
              </a:lnSpc>
              <a:spcBef>
                <a:spcPts val="300"/>
              </a:spcBef>
            </a:pPr>
            <a:r>
              <a:rPr lang="en-US" sz="2800" dirty="0"/>
              <a:t>Uniform Resource Locator (</a:t>
            </a:r>
            <a:r>
              <a:rPr lang="en-US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URL</a:t>
            </a:r>
            <a:r>
              <a:rPr lang="en-US" sz="2800" dirty="0" smtClean="0"/>
              <a:t>)</a:t>
            </a:r>
            <a:endParaRPr lang="en-US" sz="2800" dirty="0"/>
          </a:p>
          <a:p>
            <a:pPr lvl="2">
              <a:lnSpc>
                <a:spcPts val="3700"/>
              </a:lnSpc>
              <a:spcBef>
                <a:spcPts val="300"/>
              </a:spcBef>
            </a:pPr>
            <a:r>
              <a:rPr lang="en-US" sz="2600" dirty="0"/>
              <a:t>Uniform Resource Identifiers (</a:t>
            </a:r>
            <a:r>
              <a:rPr lang="en-US" sz="2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URIs</a:t>
            </a:r>
            <a:r>
              <a:rPr lang="en-US" sz="26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WWW Infrastructure</a:t>
            </a:r>
            <a:endParaRPr lang="bg-BG" dirty="0"/>
          </a:p>
        </p:txBody>
      </p:sp>
      <p:sp>
        <p:nvSpPr>
          <p:cNvPr id="467970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686800" cy="5534025"/>
          </a:xfrm>
        </p:spPr>
        <p:txBody>
          <a:bodyPr/>
          <a:lstStyle/>
          <a:p>
            <a:r>
              <a:rPr lang="en-US" sz="3000" dirty="0"/>
              <a:t>Clients use Web browser application to request resources from the Web servers via HTTP</a:t>
            </a:r>
          </a:p>
          <a:p>
            <a:pPr lvl="1"/>
            <a:r>
              <a:rPr lang="en-US" sz="2800" dirty="0"/>
              <a:t>Resources have unique URL address</a:t>
            </a:r>
          </a:p>
          <a:p>
            <a:r>
              <a:rPr lang="en-US" sz="3000" dirty="0"/>
              <a:t>Servers </a:t>
            </a:r>
            <a:r>
              <a:rPr lang="en-US" sz="3000" dirty="0" smtClean="0"/>
              <a:t>send the requested resource as a response</a:t>
            </a:r>
            <a:endParaRPr lang="en-US" sz="3000" dirty="0"/>
          </a:p>
          <a:p>
            <a:pPr lvl="1"/>
            <a:r>
              <a:rPr lang="en-US" sz="2800" dirty="0"/>
              <a:t>Or </a:t>
            </a:r>
            <a:r>
              <a:rPr lang="en-US" sz="2800" dirty="0" smtClean="0"/>
              <a:t>reply with an </a:t>
            </a:r>
            <a:r>
              <a:rPr lang="en-US" sz="2800" dirty="0"/>
              <a:t>error message</a:t>
            </a:r>
          </a:p>
          <a:p>
            <a:r>
              <a:rPr lang="en-US" sz="3000" dirty="0"/>
              <a:t>Web pages are resources in WWW</a:t>
            </a:r>
          </a:p>
          <a:p>
            <a:pPr lvl="1"/>
            <a:r>
              <a:rPr lang="en-US" sz="2800" dirty="0" smtClean="0"/>
              <a:t>HTML </a:t>
            </a:r>
            <a:r>
              <a:rPr lang="en-US" sz="2800" dirty="0"/>
              <a:t>text, graphics, </a:t>
            </a:r>
            <a:r>
              <a:rPr lang="en-US" sz="2800" dirty="0" smtClean="0"/>
              <a:t>animations </a:t>
            </a:r>
            <a:r>
              <a:rPr lang="en-US" sz="2800" dirty="0"/>
              <a:t>and other files</a:t>
            </a:r>
          </a:p>
          <a:p>
            <a:r>
              <a:rPr lang="en-US" sz="3000" dirty="0"/>
              <a:t>Web sites</a:t>
            </a:r>
          </a:p>
          <a:p>
            <a:pPr lvl="1"/>
            <a:r>
              <a:rPr lang="en-US" sz="2800" dirty="0"/>
              <a:t>Web sites are sets of Web pages in WWW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WWW Infrastructure (2)</a:t>
            </a:r>
            <a:endParaRPr lang="bg-BG" dirty="0"/>
          </a:p>
        </p:txBody>
      </p:sp>
      <p:sp>
        <p:nvSpPr>
          <p:cNvPr id="468994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066799"/>
            <a:ext cx="8610600" cy="5505451"/>
          </a:xfrm>
        </p:spPr>
        <p:txBody>
          <a:bodyPr/>
          <a:lstStyle/>
          <a:p>
            <a:r>
              <a:rPr lang="en-US" sz="3000" dirty="0"/>
              <a:t>Client’s browser renders Web pages returned by the Web servers</a:t>
            </a:r>
          </a:p>
          <a:p>
            <a:pPr lvl="1"/>
            <a:r>
              <a:rPr lang="en-US" sz="2800" dirty="0"/>
              <a:t>Pages are </a:t>
            </a:r>
            <a:r>
              <a:rPr lang="en-US" sz="2800" dirty="0" smtClean="0"/>
              <a:t>in HTML </a:t>
            </a:r>
            <a:r>
              <a:rPr lang="en-US" sz="2800" dirty="0"/>
              <a:t>(Hyper Text Markup Language)</a:t>
            </a:r>
          </a:p>
          <a:p>
            <a:pPr lvl="1"/>
            <a:r>
              <a:rPr lang="en-US" sz="2800" dirty="0"/>
              <a:t>Browsers shows the text, </a:t>
            </a:r>
            <a:r>
              <a:rPr lang="en-US" sz="2800" dirty="0" smtClean="0"/>
              <a:t>graphics, sounds, etc.</a:t>
            </a:r>
            <a:endParaRPr lang="en-US" sz="2800" dirty="0"/>
          </a:p>
          <a:p>
            <a:pPr lvl="1"/>
            <a:r>
              <a:rPr lang="en-US" sz="2800" dirty="0"/>
              <a:t>HTML pages contain hyperlinks </a:t>
            </a:r>
            <a:r>
              <a:rPr lang="en-US" sz="2800" dirty="0" smtClean="0"/>
              <a:t>to other </a:t>
            </a:r>
            <a:r>
              <a:rPr lang="en-US" sz="2800" dirty="0"/>
              <a:t>pages</a:t>
            </a:r>
          </a:p>
          <a:p>
            <a:r>
              <a:rPr lang="en-US" sz="3000" dirty="0"/>
              <a:t>The entire WWW system runs over standard networking protocols</a:t>
            </a:r>
          </a:p>
          <a:p>
            <a:pPr lvl="1"/>
            <a:r>
              <a:rPr lang="en-US" sz="2800" dirty="0" smtClean="0"/>
              <a:t>TCP, </a:t>
            </a:r>
            <a:r>
              <a:rPr lang="en-US" sz="2800" dirty="0"/>
              <a:t>DNS, HTTP, </a:t>
            </a:r>
            <a:r>
              <a:rPr lang="en-US" sz="2800" dirty="0" smtClean="0"/>
              <a:t>FTP, …</a:t>
            </a:r>
            <a:endParaRPr lang="en-US" sz="2800" dirty="0"/>
          </a:p>
          <a:p>
            <a:r>
              <a:rPr lang="en-US" sz="3000" dirty="0" smtClean="0"/>
              <a:t>The HTTP </a:t>
            </a:r>
            <a:r>
              <a:rPr lang="en-US" sz="3000" dirty="0"/>
              <a:t>protocol is fundamental for WWW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Main Components of WWW: URL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81742"/>
            <a:ext cx="8686800" cy="5715000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en-US" sz="3000" dirty="0"/>
              <a:t>Uniform Resource Locator (URL)</a:t>
            </a:r>
          </a:p>
          <a:p>
            <a:pPr lvl="1">
              <a:lnSpc>
                <a:spcPts val="3600"/>
              </a:lnSpc>
            </a:pPr>
            <a:r>
              <a:rPr lang="en-US" sz="2800" dirty="0"/>
              <a:t>Unique resource location in WWW, e.g.</a:t>
            </a:r>
          </a:p>
          <a:p>
            <a:pPr>
              <a:lnSpc>
                <a:spcPts val="3600"/>
              </a:lnSpc>
            </a:pPr>
            <a:endParaRPr lang="en-US" sz="3000" dirty="0"/>
          </a:p>
          <a:p>
            <a:pPr>
              <a:lnSpc>
                <a:spcPts val="3600"/>
              </a:lnSpc>
            </a:pPr>
            <a:r>
              <a:rPr lang="en-US" sz="3000" dirty="0"/>
              <a:t>It is just a formatted </a:t>
            </a:r>
            <a:r>
              <a:rPr lang="en-US" sz="3000" dirty="0" smtClean="0"/>
              <a:t>string, consisting of:</a:t>
            </a:r>
            <a:endParaRPr lang="en-US" sz="3000" dirty="0"/>
          </a:p>
          <a:p>
            <a:pPr lvl="1">
              <a:lnSpc>
                <a:spcPts val="3600"/>
              </a:lnSpc>
            </a:pPr>
            <a:r>
              <a:rPr lang="en-US" sz="2800" dirty="0"/>
              <a:t>Protocol for communicating with </a:t>
            </a:r>
            <a:r>
              <a:rPr lang="en-US" sz="2800" dirty="0" smtClean="0"/>
              <a:t>the server </a:t>
            </a:r>
            <a:r>
              <a:rPr lang="en-US" sz="2800" dirty="0"/>
              <a:t>(e.g., </a:t>
            </a:r>
            <a:r>
              <a:rPr lang="en-US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http</a:t>
            </a:r>
            <a:r>
              <a:rPr lang="en-US" sz="2800" dirty="0"/>
              <a:t>, </a:t>
            </a:r>
            <a:r>
              <a:rPr lang="en-US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ftp</a:t>
            </a:r>
            <a:r>
              <a:rPr lang="en-US" sz="2800" dirty="0"/>
              <a:t>, </a:t>
            </a:r>
            <a:r>
              <a:rPr lang="en-US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https</a:t>
            </a:r>
            <a:r>
              <a:rPr lang="en-US" sz="2800" dirty="0"/>
              <a:t>, ...)</a:t>
            </a:r>
          </a:p>
          <a:p>
            <a:pPr lvl="1">
              <a:lnSpc>
                <a:spcPts val="3600"/>
              </a:lnSpc>
            </a:pPr>
            <a:r>
              <a:rPr lang="en-US" sz="2800" dirty="0"/>
              <a:t>Name of the server or IP </a:t>
            </a:r>
            <a:r>
              <a:rPr lang="en-US" sz="2800" dirty="0" smtClean="0"/>
              <a:t>address + optional port (e.g. </a:t>
            </a:r>
            <a:r>
              <a:rPr lang="en-US" sz="2800" noProof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www.telerik.com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mail.bg:8080</a:t>
            </a:r>
            <a:r>
              <a:rPr lang="en-US" sz="2800" dirty="0" smtClean="0"/>
              <a:t>)</a:t>
            </a:r>
          </a:p>
          <a:p>
            <a:pPr lvl="1">
              <a:lnSpc>
                <a:spcPts val="3600"/>
              </a:lnSpc>
            </a:pPr>
            <a:r>
              <a:rPr lang="en-US" sz="2800" dirty="0" smtClean="0"/>
              <a:t>Path </a:t>
            </a:r>
            <a:r>
              <a:rPr lang="en-US" sz="2800" dirty="0"/>
              <a:t>and name of the resource (</a:t>
            </a:r>
            <a:r>
              <a:rPr lang="en-US" sz="2800" dirty="0" smtClean="0"/>
              <a:t>e.g. </a:t>
            </a:r>
            <a:r>
              <a:rPr lang="en-US" sz="2800" noProof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index.php</a:t>
            </a:r>
            <a:r>
              <a:rPr lang="en-US" sz="2800" dirty="0" smtClean="0"/>
              <a:t>)</a:t>
            </a:r>
            <a:endParaRPr lang="en-US" sz="2800" dirty="0"/>
          </a:p>
          <a:p>
            <a:pPr lvl="1">
              <a:lnSpc>
                <a:spcPts val="3600"/>
              </a:lnSpc>
            </a:pPr>
            <a:r>
              <a:rPr lang="en-US" sz="2800" dirty="0"/>
              <a:t>Parameters (optional, e.g. </a:t>
            </a:r>
            <a:r>
              <a:rPr lang="en-US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?id=27&amp;lang=en</a:t>
            </a:r>
            <a:r>
              <a:rPr lang="en-US" sz="2800" dirty="0"/>
              <a:t>)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70020" name="Rectangle 4"/>
          <p:cNvSpPr>
            <a:spLocks noChangeArrowheads="1"/>
          </p:cNvSpPr>
          <p:nvPr/>
        </p:nvSpPr>
        <p:spPr bwMode="auto">
          <a:xfrm>
            <a:off x="763588" y="2209800"/>
            <a:ext cx="7618412" cy="400110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http://www.telerik.com/academy/winter-2009-2010.aspx</a:t>
            </a:r>
            <a:endParaRPr lang="en-US" sz="2000" b="1" noProof="1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URL Encoding</a:t>
            </a:r>
            <a:endParaRPr lang="bg-BG" dirty="0"/>
          </a:p>
        </p:txBody>
      </p:sp>
      <p:sp>
        <p:nvSpPr>
          <p:cNvPr id="493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URLs are encoded according RFC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1738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pPr>
              <a:spcBef>
                <a:spcPct val="70000"/>
              </a:spcBef>
            </a:pPr>
            <a:r>
              <a:rPr lang="en-US" dirty="0"/>
              <a:t>All other characters are escaped with the </a:t>
            </a:r>
            <a:r>
              <a:rPr lang="en-US" dirty="0" smtClean="0"/>
              <a:t>formula:</a:t>
            </a:r>
          </a:p>
          <a:p>
            <a:pPr lvl="1">
              <a:spcBef>
                <a:spcPts val="4800"/>
              </a:spcBef>
            </a:pPr>
            <a:r>
              <a:rPr lang="en-US" dirty="0" smtClean="0"/>
              <a:t>Example</a:t>
            </a:r>
            <a:r>
              <a:rPr lang="en-US" dirty="0"/>
              <a:t>: </a:t>
            </a:r>
            <a:r>
              <a:rPr lang="en-US" dirty="0" smtClean="0"/>
              <a:t>space </a:t>
            </a:r>
            <a:r>
              <a:rPr lang="en-US" dirty="0"/>
              <a:t>has decimal code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32</a:t>
            </a:r>
            <a:r>
              <a:rPr lang="en-US" dirty="0"/>
              <a:t>, in hex –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20</a:t>
            </a:r>
            <a:r>
              <a:rPr lang="en-US" dirty="0"/>
              <a:t>, so space in URL becomes </a:t>
            </a: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%20</a:t>
            </a:r>
          </a:p>
          <a:p>
            <a:pPr lvl="1"/>
            <a:r>
              <a:rPr lang="en-US" dirty="0"/>
              <a:t>Space can also be encoded as "</a:t>
            </a: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+</a:t>
            </a:r>
            <a:r>
              <a:rPr lang="en-US" dirty="0"/>
              <a:t>"</a:t>
            </a:r>
            <a:endParaRPr lang="bg-BG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93572" name="Rectangle 4"/>
          <p:cNvSpPr>
            <a:spLocks noChangeArrowheads="1"/>
          </p:cNvSpPr>
          <p:nvPr/>
        </p:nvSpPr>
        <p:spPr bwMode="auto">
          <a:xfrm>
            <a:off x="609602" y="1752600"/>
            <a:ext cx="7924798" cy="1378839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“... Only alphanumeric [0-9a-zA-Z], the special characters $-_.+!*'() and reserved characters used for their reserved purposes may be used unencoded within an URL.”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12747" y="4369814"/>
            <a:ext cx="7921682" cy="413959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%[character hex code in ISO-Latin character set]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lerik-PowerPoint-Theme">
  <a:themeElements>
    <a:clrScheme name="Telerik Colors Theme">
      <a:dk1>
        <a:sysClr val="windowText" lastClr="000000"/>
      </a:dk1>
      <a:lt1>
        <a:srgbClr val="CCFF66"/>
      </a:lt1>
      <a:dk2>
        <a:srgbClr val="30356E"/>
      </a:dk2>
      <a:lt2>
        <a:srgbClr val="CCFF33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76B200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Telerik-PowerPoint-Theme</Template>
  <TotalTime>1356</TotalTime>
  <Words>2063</Words>
  <Application>Microsoft Office PowerPoint</Application>
  <PresentationFormat>On-screen Show (4:3)</PresentationFormat>
  <Paragraphs>385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Telerik-PowerPoint-Theme</vt:lpstr>
      <vt:lpstr>Web Technologies Basics</vt:lpstr>
      <vt:lpstr>Table of Contents</vt:lpstr>
      <vt:lpstr>WWW and HTTP</vt:lpstr>
      <vt:lpstr>What is WWW?</vt:lpstr>
      <vt:lpstr>WWW Components</vt:lpstr>
      <vt:lpstr>WWW Infrastructure</vt:lpstr>
      <vt:lpstr>WWW Infrastructure (2)</vt:lpstr>
      <vt:lpstr>Main Components of WWW: URL</vt:lpstr>
      <vt:lpstr>URL Encoding</vt:lpstr>
      <vt:lpstr>URL – Examples</vt:lpstr>
      <vt:lpstr>Main Components of WWW: HTML</vt:lpstr>
      <vt:lpstr>Main Components of WWW: HTML</vt:lpstr>
      <vt:lpstr>HTML – Example</vt:lpstr>
      <vt:lpstr>Main Components of WWW: HTTP</vt:lpstr>
      <vt:lpstr>The HTTP Protocol</vt:lpstr>
      <vt:lpstr>HTTP: Request-Response Protocol</vt:lpstr>
      <vt:lpstr>Example: Hyper Text Transfer Protocol</vt:lpstr>
      <vt:lpstr>HTTP Request Message</vt:lpstr>
      <vt:lpstr>HTTP GET Request – Example</vt:lpstr>
      <vt:lpstr>HTTP POST Request – Example</vt:lpstr>
      <vt:lpstr>Conditional HTTP GET – Example</vt:lpstr>
      <vt:lpstr>HTTP Response Message</vt:lpstr>
      <vt:lpstr>HTTP Response – Example</vt:lpstr>
      <vt:lpstr>HTTP Response – Example</vt:lpstr>
      <vt:lpstr>Content-Type and Disposition</vt:lpstr>
      <vt:lpstr>HTTP Request Methods</vt:lpstr>
      <vt:lpstr>HTTP Response Codes</vt:lpstr>
      <vt:lpstr>Browser Redirection</vt:lpstr>
      <vt:lpstr>HTTP Cookies</vt:lpstr>
      <vt:lpstr>Cookies – Example</vt:lpstr>
      <vt:lpstr>View Cookies in the Web Browser</vt:lpstr>
      <vt:lpstr>HTTP Developer Tools</vt:lpstr>
      <vt:lpstr>HTTP Developer Tools (2)</vt:lpstr>
      <vt:lpstr>Web Technologies Basics</vt:lpstr>
      <vt:lpstr>Exercises</vt:lpstr>
    </vt:vector>
  </TitlesOfParts>
  <Company>Telerik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Technologies Basics</dc:title>
  <dc:creator>Svetlin Nakov</dc:creator>
  <cp:lastModifiedBy>dminkov</cp:lastModifiedBy>
  <cp:revision>437</cp:revision>
  <dcterms:created xsi:type="dcterms:W3CDTF">2007-12-08T16:03:35Z</dcterms:created>
  <dcterms:modified xsi:type="dcterms:W3CDTF">2011-02-14T13:27:23Z</dcterms:modified>
</cp:coreProperties>
</file>